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35" autoAdjust="0"/>
    <p:restoredTop sz="94660"/>
  </p:normalViewPr>
  <p:slideViewPr>
    <p:cSldViewPr>
      <p:cViewPr varScale="1">
        <p:scale>
          <a:sx n="69" d="100"/>
          <a:sy n="69" d="100"/>
        </p:scale>
        <p:origin x="-444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85799" y="2151020"/>
            <a:ext cx="7772400" cy="1470660"/>
          </a:xfrm>
          <a:custGeom>
            <a:avLst/>
            <a:gdLst/>
            <a:ahLst/>
            <a:cxnLst/>
            <a:rect l="l" t="t" r="r" b="b"/>
            <a:pathLst>
              <a:path w="7772400" h="1470660">
                <a:moveTo>
                  <a:pt x="7772400" y="0"/>
                </a:moveTo>
                <a:lnTo>
                  <a:pt x="0" y="0"/>
                </a:lnTo>
                <a:lnTo>
                  <a:pt x="0" y="1470660"/>
                </a:lnTo>
                <a:lnTo>
                  <a:pt x="3886200" y="1470660"/>
                </a:lnTo>
                <a:lnTo>
                  <a:pt x="7772400" y="1470660"/>
                </a:lnTo>
                <a:lnTo>
                  <a:pt x="7772400" y="0"/>
                </a:lnTo>
                <a:close/>
              </a:path>
            </a:pathLst>
          </a:custGeom>
          <a:solidFill>
            <a:srgbClr val="000000">
              <a:alpha val="3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85799" y="2151020"/>
            <a:ext cx="7772400" cy="1470660"/>
          </a:xfrm>
          <a:custGeom>
            <a:avLst/>
            <a:gdLst/>
            <a:ahLst/>
            <a:cxnLst/>
            <a:rect l="l" t="t" r="r" b="b"/>
            <a:pathLst>
              <a:path w="7772400" h="1470660">
                <a:moveTo>
                  <a:pt x="3886200" y="1470660"/>
                </a:moveTo>
                <a:lnTo>
                  <a:pt x="0" y="1470660"/>
                </a:lnTo>
                <a:lnTo>
                  <a:pt x="0" y="0"/>
                </a:lnTo>
                <a:lnTo>
                  <a:pt x="7772400" y="0"/>
                </a:lnTo>
                <a:lnTo>
                  <a:pt x="7772400" y="1470660"/>
                </a:lnTo>
                <a:lnTo>
                  <a:pt x="3886200" y="1470660"/>
                </a:lnTo>
                <a:close/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85799" y="2131970"/>
            <a:ext cx="7772400" cy="1469390"/>
          </a:xfrm>
          <a:custGeom>
            <a:avLst/>
            <a:gdLst/>
            <a:ahLst/>
            <a:cxnLst/>
            <a:rect l="l" t="t" r="r" b="b"/>
            <a:pathLst>
              <a:path w="7772400" h="1469389">
                <a:moveTo>
                  <a:pt x="7772400" y="0"/>
                </a:moveTo>
                <a:lnTo>
                  <a:pt x="0" y="0"/>
                </a:lnTo>
                <a:lnTo>
                  <a:pt x="0" y="1469390"/>
                </a:lnTo>
                <a:lnTo>
                  <a:pt x="3886200" y="1469390"/>
                </a:lnTo>
                <a:lnTo>
                  <a:pt x="7772400" y="1469390"/>
                </a:lnTo>
                <a:lnTo>
                  <a:pt x="7772400" y="0"/>
                </a:lnTo>
                <a:close/>
              </a:path>
            </a:pathLst>
          </a:custGeom>
          <a:solidFill>
            <a:srgbClr val="4AAB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85799" y="2131970"/>
            <a:ext cx="7772400" cy="1469390"/>
          </a:xfrm>
          <a:custGeom>
            <a:avLst/>
            <a:gdLst/>
            <a:ahLst/>
            <a:cxnLst/>
            <a:rect l="l" t="t" r="r" b="b"/>
            <a:pathLst>
              <a:path w="7772400" h="1469389">
                <a:moveTo>
                  <a:pt x="3886200" y="1469390"/>
                </a:moveTo>
                <a:lnTo>
                  <a:pt x="0" y="1469390"/>
                </a:lnTo>
                <a:lnTo>
                  <a:pt x="0" y="0"/>
                </a:lnTo>
                <a:lnTo>
                  <a:pt x="7772400" y="0"/>
                </a:lnTo>
                <a:lnTo>
                  <a:pt x="7772400" y="1469390"/>
                </a:lnTo>
                <a:lnTo>
                  <a:pt x="3886200" y="1469390"/>
                </a:lnTo>
                <a:close/>
              </a:path>
            </a:pathLst>
          </a:custGeom>
          <a:ln w="3809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57199" y="1621430"/>
            <a:ext cx="8229600" cy="4525010"/>
          </a:xfrm>
          <a:custGeom>
            <a:avLst/>
            <a:gdLst/>
            <a:ahLst/>
            <a:cxnLst/>
            <a:rect l="l" t="t" r="r" b="b"/>
            <a:pathLst>
              <a:path w="8229600" h="4525010">
                <a:moveTo>
                  <a:pt x="8229600" y="0"/>
                </a:moveTo>
                <a:lnTo>
                  <a:pt x="0" y="0"/>
                </a:lnTo>
                <a:lnTo>
                  <a:pt x="0" y="4525010"/>
                </a:lnTo>
                <a:lnTo>
                  <a:pt x="4114800" y="4525010"/>
                </a:lnTo>
                <a:lnTo>
                  <a:pt x="8229600" y="4525010"/>
                </a:lnTo>
                <a:lnTo>
                  <a:pt x="8229600" y="0"/>
                </a:lnTo>
                <a:close/>
              </a:path>
            </a:pathLst>
          </a:custGeom>
          <a:solidFill>
            <a:srgbClr val="000000">
              <a:alpha val="38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457199" y="1621430"/>
            <a:ext cx="8229600" cy="4525010"/>
          </a:xfrm>
          <a:custGeom>
            <a:avLst/>
            <a:gdLst/>
            <a:ahLst/>
            <a:cxnLst/>
            <a:rect l="l" t="t" r="r" b="b"/>
            <a:pathLst>
              <a:path w="8229600" h="4525010">
                <a:moveTo>
                  <a:pt x="4114800" y="4525010"/>
                </a:moveTo>
                <a:lnTo>
                  <a:pt x="0" y="4525010"/>
                </a:lnTo>
                <a:lnTo>
                  <a:pt x="0" y="0"/>
                </a:lnTo>
                <a:lnTo>
                  <a:pt x="8229600" y="0"/>
                </a:lnTo>
                <a:lnTo>
                  <a:pt x="8229600" y="4525010"/>
                </a:lnTo>
                <a:lnTo>
                  <a:pt x="4114800" y="4525010"/>
                </a:lnTo>
                <a:close/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10259" y="2204360"/>
            <a:ext cx="1873885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1547262"/>
            <a:ext cx="8072119" cy="45250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2710" y="2487570"/>
            <a:ext cx="640905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50060" algn="l"/>
              </a:tabLst>
            </a:pPr>
            <a:r>
              <a:rPr sz="4800" spc="-5" dirty="0">
                <a:solidFill>
                  <a:srgbClr val="FFFFFF"/>
                </a:solidFill>
              </a:rPr>
              <a:t>ETIKA	</a:t>
            </a:r>
            <a:r>
              <a:rPr sz="4800" spc="-85" dirty="0">
                <a:solidFill>
                  <a:srgbClr val="FFFFFF"/>
                </a:solidFill>
              </a:rPr>
              <a:t>(FILSAFAT</a:t>
            </a:r>
            <a:r>
              <a:rPr sz="4800" spc="-90" dirty="0">
                <a:solidFill>
                  <a:srgbClr val="FFFFFF"/>
                </a:solidFill>
              </a:rPr>
              <a:t> </a:t>
            </a:r>
            <a:r>
              <a:rPr sz="4800" spc="-5" dirty="0">
                <a:solidFill>
                  <a:srgbClr val="FFFFFF"/>
                </a:solidFill>
              </a:rPr>
              <a:t>MORAL)</a:t>
            </a:r>
            <a:endParaRPr sz="4800"/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4AABC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62756"/>
            <a:ext cx="7954645" cy="4263988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650"/>
              </a:spcBef>
            </a:pPr>
            <a:r>
              <a:rPr sz="2250" spc="-15" dirty="0">
                <a:solidFill>
                  <a:srgbClr val="FFFFFF"/>
                </a:solidFill>
                <a:latin typeface="Calibri"/>
                <a:cs typeface="Calibri"/>
              </a:rPr>
              <a:t>*</a:t>
            </a:r>
            <a:r>
              <a:rPr lang="en-GB" sz="2850" b="1" u="sng" spc="-15" dirty="0" err="1">
                <a:solidFill>
                  <a:srgbClr val="FFFFFF"/>
                </a:solidFill>
                <a:latin typeface="Calibri"/>
                <a:cs typeface="Calibri"/>
              </a:rPr>
              <a:t>Perbedaan</a:t>
            </a:r>
            <a:r>
              <a:rPr lang="en-GB" sz="2850" b="1" u="sng" spc="-15" dirty="0">
                <a:solidFill>
                  <a:srgbClr val="FFFFFF"/>
                </a:solidFill>
                <a:latin typeface="Calibri"/>
                <a:cs typeface="Calibri"/>
              </a:rPr>
              <a:t> Etika </a:t>
            </a:r>
            <a:r>
              <a:rPr lang="en-GB" sz="2850" b="1" u="sng" spc="-15" dirty="0" err="1">
                <a:solidFill>
                  <a:srgbClr val="FFFFFF"/>
                </a:solidFill>
                <a:latin typeface="Calibri"/>
                <a:cs typeface="Calibri"/>
              </a:rPr>
              <a:t>dengan</a:t>
            </a:r>
            <a:r>
              <a:rPr lang="en-GB" sz="2850" b="1" u="sng" spc="-15" dirty="0">
                <a:solidFill>
                  <a:srgbClr val="FFFFFF"/>
                </a:solidFill>
                <a:latin typeface="Calibri"/>
                <a:cs typeface="Calibri"/>
              </a:rPr>
              <a:t> N</a:t>
            </a:r>
            <a:r>
              <a:rPr sz="2850" b="1" u="sng" spc="-15" dirty="0" err="1">
                <a:solidFill>
                  <a:srgbClr val="FFFFFF"/>
                </a:solidFill>
                <a:latin typeface="Calibri"/>
                <a:cs typeface="Calibri"/>
              </a:rPr>
              <a:t>orma</a:t>
            </a:r>
            <a:endParaRPr sz="2850" u="sng" dirty="0">
              <a:latin typeface="Calibri"/>
              <a:cs typeface="Calibri"/>
            </a:endParaRPr>
          </a:p>
          <a:p>
            <a:pPr marL="255904" marR="1963420" indent="-243840">
              <a:lnSpc>
                <a:spcPts val="3400"/>
              </a:lnSpc>
              <a:spcBef>
                <a:spcPts val="680"/>
              </a:spcBef>
            </a:pPr>
            <a:r>
              <a:rPr sz="2850" b="1" spc="-25" dirty="0">
                <a:solidFill>
                  <a:srgbClr val="FFFFFF"/>
                </a:solidFill>
                <a:latin typeface="Calibri"/>
                <a:cs typeface="Calibri"/>
              </a:rPr>
              <a:t>Ukuran,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 garis </a:t>
            </a:r>
            <a:r>
              <a:rPr sz="2850" b="1" spc="-25" dirty="0">
                <a:solidFill>
                  <a:srgbClr val="FFFFFF"/>
                </a:solidFill>
                <a:latin typeface="Calibri"/>
                <a:cs typeface="Calibri"/>
              </a:rPr>
              <a:t>pengarah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25" dirty="0">
                <a:solidFill>
                  <a:srgbClr val="FFFFFF"/>
                </a:solidFill>
                <a:latin typeface="Calibri"/>
                <a:cs typeface="Calibri"/>
              </a:rPr>
              <a:t>aturan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bagi </a:t>
            </a:r>
            <a:r>
              <a:rPr sz="2850" b="1" spc="-6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pertimbangan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dan penilaian</a:t>
            </a:r>
            <a:endParaRPr sz="2850" dirty="0">
              <a:latin typeface="Calibri"/>
              <a:cs typeface="Calibri"/>
            </a:endParaRPr>
          </a:p>
          <a:p>
            <a:pPr marL="255904" marR="155575" indent="-243840">
              <a:lnSpc>
                <a:spcPct val="99600"/>
              </a:lnSpc>
              <a:spcBef>
                <a:spcPts val="455"/>
              </a:spcBef>
            </a:pP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Segala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25" dirty="0">
                <a:solidFill>
                  <a:srgbClr val="FFFFFF"/>
                </a:solidFill>
                <a:latin typeface="Calibri"/>
                <a:cs typeface="Calibri"/>
              </a:rPr>
              <a:t>yg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dinilai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baik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berguna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akan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diusahakan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30" dirty="0">
                <a:solidFill>
                  <a:srgbClr val="FFFFFF"/>
                </a:solidFill>
                <a:latin typeface="Calibri"/>
                <a:cs typeface="Calibri"/>
              </a:rPr>
              <a:t>supaya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diwujudkan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25" dirty="0">
                <a:solidFill>
                  <a:srgbClr val="FFFFFF"/>
                </a:solidFill>
                <a:latin typeface="Calibri"/>
                <a:cs typeface="Calibri"/>
              </a:rPr>
              <a:t>kembali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dalam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perbuatan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kita. </a:t>
            </a:r>
            <a:r>
              <a:rPr sz="2850" b="1" spc="-6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Sebagai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hasil usaha itu 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timbul </a:t>
            </a:r>
            <a:r>
              <a:rPr sz="2850" b="1" spc="-25" dirty="0">
                <a:solidFill>
                  <a:srgbClr val="FFFFFF"/>
                </a:solidFill>
                <a:latin typeface="Calibri"/>
                <a:cs typeface="Calibri"/>
              </a:rPr>
              <a:t>ukuran 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perbuatan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25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norma 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tindakan.</a:t>
            </a:r>
            <a:endParaRPr sz="2850" dirty="0">
              <a:latin typeface="Calibri"/>
              <a:cs typeface="Calibri"/>
            </a:endParaRPr>
          </a:p>
          <a:p>
            <a:pPr marL="255904" marR="5080" indent="-243840">
              <a:lnSpc>
                <a:spcPts val="3400"/>
              </a:lnSpc>
              <a:spcBef>
                <a:spcPts val="665"/>
              </a:spcBef>
            </a:pP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Norma 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kalau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telah diterima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oleh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anggota </a:t>
            </a:r>
            <a:r>
              <a:rPr sz="2850" b="1" spc="-30" dirty="0">
                <a:solidFill>
                  <a:srgbClr val="FFFFFF"/>
                </a:solidFill>
                <a:latin typeface="Calibri"/>
                <a:cs typeface="Calibri"/>
              </a:rPr>
              <a:t>masyarakat </a:t>
            </a:r>
            <a:r>
              <a:rPr sz="2850" b="1" spc="-6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selalu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mengandung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sanksi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sz="28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pujian/balas</a:t>
            </a:r>
            <a:r>
              <a:rPr sz="285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50" b="1" spc="-10" dirty="0">
                <a:solidFill>
                  <a:srgbClr val="FFFFFF"/>
                </a:solidFill>
                <a:latin typeface="Calibri"/>
                <a:cs typeface="Calibri"/>
              </a:rPr>
              <a:t>jasa.</a:t>
            </a:r>
            <a:endParaRPr sz="28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BF4F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33800"/>
            <a:ext cx="7086600" cy="398399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Macam-macam</a:t>
            </a:r>
            <a:r>
              <a:rPr sz="40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Norma:</a:t>
            </a:r>
            <a:endParaRPr sz="4000" dirty="0">
              <a:latin typeface="Calibri"/>
              <a:cs typeface="Calibri"/>
            </a:endParaRPr>
          </a:p>
          <a:p>
            <a:pPr marL="755650" marR="5080" indent="-742950">
              <a:lnSpc>
                <a:spcPct val="100000"/>
              </a:lnSpc>
              <a:spcBef>
                <a:spcPts val="790"/>
              </a:spcBef>
              <a:buAutoNum type="arabicPeriod"/>
              <a:tabLst>
                <a:tab pos="755015" algn="l"/>
                <a:tab pos="755650" algn="l"/>
              </a:tabLst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Norma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khusus 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(berlaku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dalam </a:t>
            </a:r>
            <a:r>
              <a:rPr sz="4000" b="1" spc="-8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situasi khusus)</a:t>
            </a:r>
            <a:endParaRPr sz="4000" dirty="0">
              <a:latin typeface="Calibri"/>
              <a:cs typeface="Calibri"/>
            </a:endParaRPr>
          </a:p>
          <a:p>
            <a:pPr marL="755650" marR="74295" indent="-742950">
              <a:lnSpc>
                <a:spcPct val="100000"/>
              </a:lnSpc>
              <a:spcBef>
                <a:spcPts val="790"/>
              </a:spcBef>
              <a:buAutoNum type="arabicPeriod"/>
              <a:tabLst>
                <a:tab pos="755015" algn="l"/>
                <a:tab pos="755650" algn="l"/>
              </a:tabLst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Norma</a:t>
            </a:r>
            <a:r>
              <a:rPr sz="40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umum</a:t>
            </a:r>
            <a:r>
              <a:rPr sz="40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(berlaku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 secara </a:t>
            </a:r>
            <a:r>
              <a:rPr sz="4000" b="1" spc="-8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umum)norma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sopan-santun,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 err="1">
                <a:solidFill>
                  <a:srgbClr val="FFFFFF"/>
                </a:solidFill>
                <a:latin typeface="Calibri"/>
                <a:cs typeface="Calibri"/>
              </a:rPr>
              <a:t>norma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5" dirty="0" err="1">
                <a:solidFill>
                  <a:srgbClr val="FFFFFF"/>
                </a:solidFill>
                <a:latin typeface="Calibri"/>
                <a:cs typeface="Calibri"/>
              </a:rPr>
              <a:t>hukum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9A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32530"/>
            <a:ext cx="7386955" cy="327660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900"/>
              </a:spcBef>
            </a:pP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Ruang</a:t>
            </a:r>
            <a:r>
              <a:rPr sz="4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15" dirty="0">
                <a:solidFill>
                  <a:srgbClr val="FFFFFF"/>
                </a:solidFill>
                <a:latin typeface="Calibri"/>
                <a:cs typeface="Calibri"/>
              </a:rPr>
              <a:t>Lingkup</a:t>
            </a:r>
            <a:r>
              <a:rPr sz="4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35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endParaRPr sz="40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800"/>
              </a:spcBef>
            </a:pPr>
            <a:r>
              <a:rPr sz="4000" spc="-10" dirty="0">
                <a:solidFill>
                  <a:srgbClr val="FFFFFF"/>
                </a:solidFill>
                <a:latin typeface="Calibri"/>
                <a:cs typeface="Calibri"/>
              </a:rPr>
              <a:t>Meliputi</a:t>
            </a:r>
            <a:r>
              <a:rPr sz="4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rgbClr val="FFFFFF"/>
                </a:solidFill>
                <a:latin typeface="Calibri"/>
                <a:cs typeface="Calibri"/>
              </a:rPr>
              <a:t>bagaimana</a:t>
            </a:r>
            <a:r>
              <a:rPr sz="4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40" dirty="0">
                <a:solidFill>
                  <a:srgbClr val="FFFFFF"/>
                </a:solidFill>
                <a:latin typeface="Calibri"/>
                <a:cs typeface="Calibri"/>
              </a:rPr>
              <a:t>caranya</a:t>
            </a:r>
            <a:r>
              <a:rPr sz="4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20" dirty="0">
                <a:solidFill>
                  <a:srgbClr val="FFFFFF"/>
                </a:solidFill>
                <a:latin typeface="Calibri"/>
                <a:cs typeface="Calibri"/>
              </a:rPr>
              <a:t>agar </a:t>
            </a:r>
            <a:r>
              <a:rPr sz="4000" spc="-15" dirty="0">
                <a:solidFill>
                  <a:srgbClr val="FFFFFF"/>
                </a:solidFill>
                <a:latin typeface="Calibri"/>
                <a:cs typeface="Calibri"/>
              </a:rPr>
              <a:t> dapat </a:t>
            </a: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hidup lebih baik dan </a:t>
            </a:r>
            <a:r>
              <a:rPr sz="40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15" dirty="0">
                <a:solidFill>
                  <a:srgbClr val="FFFFFF"/>
                </a:solidFill>
                <a:latin typeface="Calibri"/>
                <a:cs typeface="Calibri"/>
              </a:rPr>
              <a:t>bagaimana </a:t>
            </a:r>
            <a:r>
              <a:rPr sz="4000" spc="-40" dirty="0">
                <a:solidFill>
                  <a:srgbClr val="FFFFFF"/>
                </a:solidFill>
                <a:latin typeface="Calibri"/>
                <a:cs typeface="Calibri"/>
              </a:rPr>
              <a:t>caranya </a:t>
            </a:r>
            <a:r>
              <a:rPr sz="4000" spc="-10" dirty="0">
                <a:solidFill>
                  <a:srgbClr val="FFFFFF"/>
                </a:solidFill>
                <a:latin typeface="Calibri"/>
                <a:cs typeface="Calibri"/>
              </a:rPr>
              <a:t>untuk berbuat </a:t>
            </a:r>
            <a:r>
              <a:rPr sz="4000" spc="-8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baik</a:t>
            </a:r>
            <a:r>
              <a:rPr sz="4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5" dirty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sz="40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10" dirty="0">
                <a:solidFill>
                  <a:srgbClr val="FFFFFF"/>
                </a:solidFill>
                <a:latin typeface="Calibri"/>
                <a:cs typeface="Calibri"/>
              </a:rPr>
              <a:t>menghindari</a:t>
            </a:r>
            <a:r>
              <a:rPr sz="40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spc="-25" dirty="0">
                <a:solidFill>
                  <a:srgbClr val="FFFFFF"/>
                </a:solidFill>
                <a:latin typeface="Calibri"/>
                <a:cs typeface="Calibri"/>
              </a:rPr>
              <a:t>keburukan.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9A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54120"/>
            <a:ext cx="8060055" cy="4164329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30"/>
              </a:spcBef>
            </a:pP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Prinsip-prinsip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Dasar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endParaRPr sz="3200" dirty="0">
              <a:latin typeface="Calibri"/>
              <a:cs typeface="Calibri"/>
            </a:endParaRPr>
          </a:p>
          <a:p>
            <a:pPr marL="607060" marR="5080" indent="-594360">
              <a:lnSpc>
                <a:spcPct val="100000"/>
              </a:lnSpc>
              <a:spcBef>
                <a:spcPts val="630"/>
              </a:spcBef>
              <a:buAutoNum type="arabicPeriod"/>
              <a:tabLst>
                <a:tab pos="606425" algn="l"/>
                <a:tab pos="607060" algn="l"/>
              </a:tabLst>
            </a:pP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sebagai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filsafat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moral,</a:t>
            </a:r>
            <a:r>
              <a:rPr sz="32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filsafat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tentang 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 praksis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manusia. </a:t>
            </a: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Etika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tidak 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mempersoalkan </a:t>
            </a:r>
            <a:r>
              <a:rPr sz="3200" b="1" spc="-7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keadaan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 manusia,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melainkan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bagaimana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 manusia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harus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bertindak</a:t>
            </a:r>
            <a:endParaRPr sz="3200" dirty="0">
              <a:latin typeface="Calibri"/>
              <a:cs typeface="Calibri"/>
            </a:endParaRPr>
          </a:p>
          <a:p>
            <a:pPr marL="607060" marR="27305" indent="-594360" algn="just">
              <a:lnSpc>
                <a:spcPct val="100000"/>
              </a:lnSpc>
              <a:spcBef>
                <a:spcPts val="620"/>
              </a:spcBef>
              <a:buAutoNum type="arabicPeriod"/>
              <a:tabLst>
                <a:tab pos="607060" algn="l"/>
              </a:tabLst>
            </a:pPr>
            <a:r>
              <a:rPr sz="3200" b="1" spc="-30" dirty="0">
                <a:solidFill>
                  <a:srgbClr val="FFFFFF"/>
                </a:solidFill>
                <a:latin typeface="Calibri"/>
                <a:cs typeface="Calibri"/>
              </a:rPr>
              <a:t>Etika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menilai 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tindakan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manusia 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secara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sadar </a:t>
            </a:r>
            <a:r>
              <a:rPr sz="3200" b="1" spc="-7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disengaja, tanpa </a:t>
            </a:r>
            <a:r>
              <a:rPr sz="3200" b="1" spc="-25" dirty="0">
                <a:solidFill>
                  <a:srgbClr val="FFFFFF"/>
                </a:solidFill>
                <a:latin typeface="Calibri"/>
                <a:cs typeface="Calibri"/>
              </a:rPr>
              <a:t>kesengajaan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tidak ada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penilaian</a:t>
            </a: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FFFFFF"/>
                </a:solidFill>
                <a:latin typeface="Calibri"/>
                <a:cs typeface="Calibri"/>
              </a:rPr>
              <a:t>baik </a:t>
            </a:r>
            <a:r>
              <a:rPr sz="3200" b="1" spc="-5" dirty="0">
                <a:solidFill>
                  <a:srgbClr val="FFFFFF"/>
                </a:solidFill>
                <a:latin typeface="Calibri"/>
                <a:cs typeface="Calibri"/>
              </a:rPr>
              <a:t>buruk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6565" y="1601110"/>
            <a:ext cx="8230869" cy="4549775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35940" y="1634130"/>
            <a:ext cx="7730490" cy="442087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273050" marR="32384" indent="-189230">
              <a:lnSpc>
                <a:spcPts val="3640"/>
              </a:lnSpc>
              <a:spcBef>
                <a:spcPts val="225"/>
              </a:spcBef>
              <a:buClr>
                <a:srgbClr val="FFFFFF"/>
              </a:buClr>
              <a:buFont typeface="Calibri"/>
              <a:buAutoNum type="arabicPeriod" startAt="3"/>
              <a:tabLst>
                <a:tab pos="468630" algn="l"/>
              </a:tabLst>
            </a:pP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Kesengajaan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menuntut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30" dirty="0">
                <a:solidFill>
                  <a:srgbClr val="FFFFFF"/>
                </a:solidFill>
                <a:latin typeface="Calibri"/>
                <a:cs typeface="Calibri"/>
              </a:rPr>
              <a:t>adanya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pilihan </a:t>
            </a:r>
            <a:r>
              <a:rPr sz="3050" b="1" spc="-5" dirty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sz="305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bertindak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305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tidak</a:t>
            </a:r>
            <a:r>
              <a:rPr sz="305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bertindak—implikasinya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5" dirty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sz="3050" b="1" spc="-6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tanggung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jawab</a:t>
            </a:r>
            <a:endParaRPr sz="3050" dirty="0">
              <a:latin typeface="Calibri"/>
              <a:cs typeface="Calibri"/>
            </a:endParaRPr>
          </a:p>
          <a:p>
            <a:pPr marL="273050" marR="736600" indent="-260350">
              <a:lnSpc>
                <a:spcPts val="3640"/>
              </a:lnSpc>
              <a:spcBef>
                <a:spcPts val="610"/>
              </a:spcBef>
              <a:buAutoNum type="arabicPeriod" startAt="3"/>
              <a:tabLst>
                <a:tab pos="398145" algn="l"/>
              </a:tabLst>
            </a:pP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Penilaian etis—harus </a:t>
            </a:r>
            <a:r>
              <a:rPr sz="3050" b="1" spc="-10" dirty="0" err="1">
                <a:solidFill>
                  <a:srgbClr val="FFFFFF"/>
                </a:solidFill>
                <a:latin typeface="Calibri"/>
                <a:cs typeface="Calibri"/>
              </a:rPr>
              <a:t>ada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 err="1">
                <a:solidFill>
                  <a:srgbClr val="FFFFFF"/>
                </a:solidFill>
                <a:latin typeface="Calibri"/>
                <a:cs typeface="Calibri"/>
              </a:rPr>
              <a:t>kehenda</a:t>
            </a:r>
            <a:r>
              <a:rPr lang="en-GB" sz="3050" b="1" spc="-25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dalam </a:t>
            </a:r>
            <a:r>
              <a:rPr sz="3050" b="1" spc="-6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memilih</a:t>
            </a:r>
            <a:endParaRPr sz="3050" dirty="0">
              <a:latin typeface="Calibri"/>
              <a:cs typeface="Calibri"/>
            </a:endParaRPr>
          </a:p>
          <a:p>
            <a:pPr marL="273050" marR="40640" indent="-260350">
              <a:lnSpc>
                <a:spcPts val="3640"/>
              </a:lnSpc>
              <a:spcBef>
                <a:spcPts val="610"/>
              </a:spcBef>
            </a:pP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Aliran</a:t>
            </a:r>
            <a:r>
              <a:rPr sz="305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filsafat</a:t>
            </a:r>
            <a:r>
              <a:rPr sz="305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tentang</a:t>
            </a:r>
            <a:r>
              <a:rPr sz="305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kehendak—determinisme </a:t>
            </a:r>
            <a:r>
              <a:rPr sz="3050" b="1" spc="-6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antideterminisme</a:t>
            </a:r>
            <a:endParaRPr sz="3050" dirty="0">
              <a:latin typeface="Calibri"/>
              <a:cs typeface="Calibri"/>
            </a:endParaRPr>
          </a:p>
          <a:p>
            <a:pPr marL="273050" marR="5080" indent="-260350">
              <a:lnSpc>
                <a:spcPct val="100000"/>
              </a:lnSpc>
              <a:spcBef>
                <a:spcPts val="475"/>
              </a:spcBef>
              <a:buAutoNum type="arabicPeriod" startAt="5"/>
              <a:tabLst>
                <a:tab pos="398145" algn="l"/>
              </a:tabLst>
            </a:pP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Kesadaran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penilaian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etis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didasarkan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pada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hati </a:t>
            </a:r>
            <a:r>
              <a:rPr sz="3050" b="1" spc="-6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nurani</a:t>
            </a:r>
            <a:endParaRPr sz="30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33800"/>
            <a:ext cx="7907655" cy="388239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90"/>
              </a:spcBef>
              <a:buClr>
                <a:srgbClr val="FFFFFF"/>
              </a:buClr>
              <a:buFont typeface="Arial MT"/>
              <a:buChar char="•"/>
              <a:tabLst>
                <a:tab pos="355600" algn="l"/>
              </a:tabLst>
            </a:pPr>
            <a:r>
              <a:rPr sz="4000" b="1" spc="-30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r>
              <a:rPr sz="40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Komunikasi</a:t>
            </a:r>
            <a:endParaRPr sz="4000">
              <a:latin typeface="Calibri"/>
              <a:cs typeface="Calibri"/>
            </a:endParaRPr>
          </a:p>
          <a:p>
            <a:pPr marL="355600" marR="5080">
              <a:lnSpc>
                <a:spcPct val="99900"/>
              </a:lnSpc>
              <a:spcBef>
                <a:spcPts val="795"/>
              </a:spcBef>
            </a:pP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Mencoba mencari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standar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etika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apa </a:t>
            </a:r>
            <a:r>
              <a:rPr sz="4000" b="1" spc="-8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 digunakan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oleh </a:t>
            </a:r>
            <a:r>
              <a:rPr sz="4000" b="1" spc="-30" dirty="0">
                <a:solidFill>
                  <a:srgbClr val="FFFFFF"/>
                </a:solidFill>
                <a:latin typeface="Calibri"/>
                <a:cs typeface="Calibri"/>
              </a:rPr>
              <a:t>komunikator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komunikan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dalam menilai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pilihan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diantara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 teknik,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isi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 tujuan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komunikasi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2527" y="1596438"/>
            <a:ext cx="8239125" cy="4554855"/>
            <a:chOff x="452527" y="1596438"/>
            <a:chExt cx="8239125" cy="45548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1621430"/>
              <a:ext cx="8229600" cy="452501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7199" y="1621430"/>
              <a:ext cx="8229600" cy="4526280"/>
            </a:xfrm>
            <a:custGeom>
              <a:avLst/>
              <a:gdLst/>
              <a:ahLst/>
              <a:cxnLst/>
              <a:rect l="l" t="t" r="r" b="b"/>
              <a:pathLst>
                <a:path w="8229600" h="4526280">
                  <a:moveTo>
                    <a:pt x="0" y="4526280"/>
                  </a:moveTo>
                  <a:lnTo>
                    <a:pt x="8229600" y="452628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452628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199" y="162143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10"/>
                  </a:moveTo>
                  <a:lnTo>
                    <a:pt x="0" y="4525010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10"/>
                  </a:lnTo>
                  <a:lnTo>
                    <a:pt x="4114800" y="452501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199" y="1601110"/>
              <a:ext cx="8229600" cy="452501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35940" y="1574440"/>
            <a:ext cx="7893684" cy="2774950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570"/>
              </a:spcBef>
            </a:pPr>
            <a:r>
              <a:rPr sz="2300" b="1" spc="-5" dirty="0">
                <a:latin typeface="Calibri"/>
                <a:cs typeface="Calibri"/>
              </a:rPr>
              <a:t>Perbedaan</a:t>
            </a:r>
            <a:r>
              <a:rPr sz="2300" b="1" spc="-25" dirty="0">
                <a:latin typeface="Calibri"/>
                <a:cs typeface="Calibri"/>
              </a:rPr>
              <a:t> </a:t>
            </a:r>
            <a:r>
              <a:rPr sz="2300" b="1" spc="-20" dirty="0">
                <a:latin typeface="Calibri"/>
                <a:cs typeface="Calibri"/>
              </a:rPr>
              <a:t>Etika</a:t>
            </a:r>
            <a:r>
              <a:rPr sz="2300" b="1" spc="-30" dirty="0">
                <a:latin typeface="Calibri"/>
                <a:cs typeface="Calibri"/>
              </a:rPr>
              <a:t> </a:t>
            </a:r>
            <a:r>
              <a:rPr sz="2300" b="1" dirty="0">
                <a:latin typeface="Calibri"/>
                <a:cs typeface="Calibri"/>
              </a:rPr>
              <a:t>dan</a:t>
            </a:r>
            <a:r>
              <a:rPr sz="2300" b="1" spc="-25" dirty="0">
                <a:latin typeface="Calibri"/>
                <a:cs typeface="Calibri"/>
              </a:rPr>
              <a:t> Etiket</a:t>
            </a:r>
            <a:endParaRPr sz="2300" dirty="0">
              <a:latin typeface="Calibri"/>
              <a:cs typeface="Calibri"/>
            </a:endParaRPr>
          </a:p>
          <a:p>
            <a:pPr marL="406400" marR="5080" indent="-393700">
              <a:lnSpc>
                <a:spcPct val="116700"/>
              </a:lnSpc>
              <a:spcBef>
                <a:spcPts val="10"/>
              </a:spcBef>
            </a:pPr>
            <a:r>
              <a:rPr sz="2300" b="1" spc="-170" dirty="0">
                <a:latin typeface="Calibri"/>
                <a:cs typeface="Calibri"/>
              </a:rPr>
              <a:t>1</a:t>
            </a:r>
            <a:r>
              <a:rPr lang="en-GB" sz="2300" b="1" spc="-170" dirty="0">
                <a:latin typeface="Calibri"/>
                <a:cs typeface="Calibri"/>
              </a:rPr>
              <a:t>. </a:t>
            </a:r>
            <a:r>
              <a:rPr sz="2300" b="1" spc="-170" dirty="0" err="1">
                <a:latin typeface="Calibri"/>
                <a:cs typeface="Calibri"/>
              </a:rPr>
              <a:t>Etiket</a:t>
            </a:r>
            <a:r>
              <a:rPr sz="2300" b="1" spc="-10" dirty="0">
                <a:latin typeface="Calibri"/>
                <a:cs typeface="Calibri"/>
              </a:rPr>
              <a:t> </a:t>
            </a:r>
            <a:r>
              <a:rPr sz="2300" b="1" spc="-45" dirty="0">
                <a:latin typeface="Calibri"/>
                <a:cs typeface="Calibri"/>
              </a:rPr>
              <a:t>menyangkut</a:t>
            </a:r>
            <a:r>
              <a:rPr sz="2300" b="1" spc="-10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cara</a:t>
            </a:r>
            <a:r>
              <a:rPr sz="2300" b="1" spc="10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suatu</a:t>
            </a:r>
            <a:r>
              <a:rPr sz="2300" b="1" spc="-10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perbuatan</a:t>
            </a:r>
            <a:r>
              <a:rPr sz="2300" b="1" dirty="0">
                <a:latin typeface="Calibri"/>
                <a:cs typeface="Calibri"/>
              </a:rPr>
              <a:t> </a:t>
            </a:r>
            <a:r>
              <a:rPr sz="2300" b="1" spc="-30" dirty="0">
                <a:latin typeface="Calibri"/>
                <a:cs typeface="Calibri"/>
              </a:rPr>
              <a:t>harus</a:t>
            </a:r>
            <a:r>
              <a:rPr sz="2300" b="1" dirty="0">
                <a:latin typeface="Calibri"/>
                <a:cs typeface="Calibri"/>
              </a:rPr>
              <a:t> </a:t>
            </a:r>
            <a:r>
              <a:rPr sz="2300" b="1" spc="-50" dirty="0">
                <a:latin typeface="Calibri"/>
                <a:cs typeface="Calibri"/>
              </a:rPr>
              <a:t>dilakukan</a:t>
            </a:r>
            <a:r>
              <a:rPr sz="2300" b="1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manusia </a:t>
            </a:r>
            <a:r>
              <a:rPr sz="2300" b="1" spc="-505" dirty="0">
                <a:latin typeface="Calibri"/>
                <a:cs typeface="Calibri"/>
              </a:rPr>
              <a:t> </a:t>
            </a:r>
            <a:r>
              <a:rPr sz="2300" b="1" spc="-50" dirty="0">
                <a:latin typeface="Calibri"/>
                <a:cs typeface="Calibri"/>
              </a:rPr>
              <a:t>Etika</a:t>
            </a:r>
            <a:r>
              <a:rPr sz="2300" b="1" spc="-10" dirty="0">
                <a:latin typeface="Calibri"/>
                <a:cs typeface="Calibri"/>
              </a:rPr>
              <a:t> </a:t>
            </a:r>
            <a:r>
              <a:rPr sz="2300" b="1" spc="-45" dirty="0">
                <a:latin typeface="Calibri"/>
                <a:cs typeface="Calibri"/>
              </a:rPr>
              <a:t>menyangkut</a:t>
            </a:r>
            <a:r>
              <a:rPr sz="2300" b="1" spc="-15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masalah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45" dirty="0">
                <a:latin typeface="Calibri"/>
                <a:cs typeface="Calibri"/>
              </a:rPr>
              <a:t>apakah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suatu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perbuatan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30" dirty="0">
                <a:latin typeface="Calibri"/>
                <a:cs typeface="Calibri"/>
              </a:rPr>
              <a:t>boleh</a:t>
            </a:r>
            <a:endParaRPr sz="2300" dirty="0">
              <a:latin typeface="Calibri"/>
              <a:cs typeface="Calibri"/>
            </a:endParaRPr>
          </a:p>
          <a:p>
            <a:pPr marL="104775">
              <a:lnSpc>
                <a:spcPct val="100000"/>
              </a:lnSpc>
            </a:pPr>
            <a:r>
              <a:rPr sz="2300" b="1" spc="-50" dirty="0">
                <a:latin typeface="Calibri"/>
                <a:cs typeface="Calibri"/>
              </a:rPr>
              <a:t>dilakukan</a:t>
            </a:r>
            <a:r>
              <a:rPr sz="2300" b="1" spc="-25" dirty="0">
                <a:latin typeface="Calibri"/>
                <a:cs typeface="Calibri"/>
              </a:rPr>
              <a:t> </a:t>
            </a:r>
            <a:r>
              <a:rPr sz="2300" b="1" spc="-45" dirty="0">
                <a:latin typeface="Calibri"/>
                <a:cs typeface="Calibri"/>
              </a:rPr>
              <a:t>atau</a:t>
            </a:r>
            <a:r>
              <a:rPr sz="2300" b="1" spc="-25" dirty="0">
                <a:latin typeface="Calibri"/>
                <a:cs typeface="Calibri"/>
              </a:rPr>
              <a:t> </a:t>
            </a:r>
            <a:r>
              <a:rPr sz="2300" b="1" spc="-45" dirty="0">
                <a:latin typeface="Calibri"/>
                <a:cs typeface="Calibri"/>
              </a:rPr>
              <a:t>tidak.</a:t>
            </a:r>
            <a:endParaRPr sz="2300" dirty="0">
              <a:latin typeface="Calibri"/>
              <a:cs typeface="Calibri"/>
            </a:endParaRPr>
          </a:p>
          <a:p>
            <a:pPr marL="104775" marR="384175" indent="-92710">
              <a:lnSpc>
                <a:spcPct val="100000"/>
              </a:lnSpc>
              <a:spcBef>
                <a:spcPts val="470"/>
              </a:spcBef>
            </a:pPr>
            <a:r>
              <a:rPr sz="2300" b="1" spc="-20" dirty="0">
                <a:latin typeface="Calibri"/>
                <a:cs typeface="Calibri"/>
              </a:rPr>
              <a:t>2. </a:t>
            </a:r>
            <a:r>
              <a:rPr sz="2300" b="1" spc="-50" dirty="0">
                <a:latin typeface="Calibri"/>
                <a:cs typeface="Calibri"/>
              </a:rPr>
              <a:t>Etiket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55" dirty="0">
                <a:latin typeface="Calibri"/>
                <a:cs typeface="Calibri"/>
              </a:rPr>
              <a:t>hanya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berlaku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dalam</a:t>
            </a:r>
            <a:r>
              <a:rPr sz="2300" b="1" spc="-20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pergaulan.</a:t>
            </a:r>
            <a:r>
              <a:rPr sz="2300" b="1" spc="-15" dirty="0">
                <a:latin typeface="Calibri"/>
                <a:cs typeface="Calibri"/>
              </a:rPr>
              <a:t> </a:t>
            </a:r>
            <a:r>
              <a:rPr sz="2300" b="1" spc="-45" dirty="0">
                <a:latin typeface="Calibri"/>
                <a:cs typeface="Calibri"/>
              </a:rPr>
              <a:t>Bila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50" dirty="0">
                <a:latin typeface="Calibri"/>
                <a:cs typeface="Calibri"/>
              </a:rPr>
              <a:t>tdk</a:t>
            </a:r>
            <a:r>
              <a:rPr sz="2300" b="1" spc="-10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ada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orang</a:t>
            </a:r>
            <a:r>
              <a:rPr sz="2300" b="1" spc="-15" dirty="0">
                <a:latin typeface="Calibri"/>
                <a:cs typeface="Calibri"/>
              </a:rPr>
              <a:t> </a:t>
            </a:r>
            <a:r>
              <a:rPr sz="2300" b="1" spc="-40" dirty="0">
                <a:latin typeface="Calibri"/>
                <a:cs typeface="Calibri"/>
              </a:rPr>
              <a:t>lain </a:t>
            </a:r>
            <a:r>
              <a:rPr sz="2300" b="1" spc="-505" dirty="0">
                <a:latin typeface="Calibri"/>
                <a:cs typeface="Calibri"/>
              </a:rPr>
              <a:t> </a:t>
            </a:r>
            <a:r>
              <a:rPr sz="2300" b="1" spc="-45" dirty="0">
                <a:latin typeface="Calibri"/>
                <a:cs typeface="Calibri"/>
              </a:rPr>
              <a:t>hadir-maka</a:t>
            </a:r>
            <a:r>
              <a:rPr sz="2300" b="1" spc="-10" dirty="0">
                <a:latin typeface="Calibri"/>
                <a:cs typeface="Calibri"/>
              </a:rPr>
              <a:t> </a:t>
            </a:r>
            <a:r>
              <a:rPr sz="2300" b="1" spc="-50" dirty="0">
                <a:latin typeface="Calibri"/>
                <a:cs typeface="Calibri"/>
              </a:rPr>
              <a:t>tdk</a:t>
            </a:r>
            <a:r>
              <a:rPr sz="2300" b="1" spc="-10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berlaku</a:t>
            </a:r>
            <a:endParaRPr sz="2300" dirty="0">
              <a:latin typeface="Calibri"/>
              <a:cs typeface="Calibri"/>
            </a:endParaRPr>
          </a:p>
          <a:p>
            <a:pPr marL="339725">
              <a:lnSpc>
                <a:spcPct val="100000"/>
              </a:lnSpc>
              <a:spcBef>
                <a:spcPts val="459"/>
              </a:spcBef>
            </a:pPr>
            <a:r>
              <a:rPr sz="2300" b="1" spc="-50" dirty="0">
                <a:latin typeface="Calibri"/>
                <a:cs typeface="Calibri"/>
              </a:rPr>
              <a:t>Etika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45" dirty="0">
                <a:latin typeface="Calibri"/>
                <a:cs typeface="Calibri"/>
              </a:rPr>
              <a:t>tidak</a:t>
            </a:r>
            <a:r>
              <a:rPr sz="2300" b="1" spc="-10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bergantung</a:t>
            </a:r>
            <a:r>
              <a:rPr sz="2300" b="1" spc="-15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pada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30" dirty="0">
                <a:latin typeface="Calibri"/>
                <a:cs typeface="Calibri"/>
              </a:rPr>
              <a:t>hadir</a:t>
            </a:r>
            <a:r>
              <a:rPr sz="2300" b="1" spc="-15" dirty="0">
                <a:latin typeface="Calibri"/>
                <a:cs typeface="Calibri"/>
              </a:rPr>
              <a:t> </a:t>
            </a:r>
            <a:r>
              <a:rPr sz="2300" b="1" spc="-50" dirty="0">
                <a:latin typeface="Calibri"/>
                <a:cs typeface="Calibri"/>
              </a:rPr>
              <a:t>tidaknya</a:t>
            </a:r>
            <a:r>
              <a:rPr sz="2300" b="1" spc="-5" dirty="0">
                <a:latin typeface="Calibri"/>
                <a:cs typeface="Calibri"/>
              </a:rPr>
              <a:t> </a:t>
            </a:r>
            <a:r>
              <a:rPr sz="2300" b="1" spc="-35" dirty="0">
                <a:latin typeface="Calibri"/>
                <a:cs typeface="Calibri"/>
              </a:rPr>
              <a:t>orang</a:t>
            </a:r>
            <a:r>
              <a:rPr sz="2300" b="1" spc="-10" dirty="0">
                <a:latin typeface="Calibri"/>
                <a:cs typeface="Calibri"/>
              </a:rPr>
              <a:t> </a:t>
            </a:r>
            <a:r>
              <a:rPr sz="2300" b="1" spc="-40" dirty="0">
                <a:latin typeface="Calibri"/>
                <a:cs typeface="Calibri"/>
              </a:rPr>
              <a:t>lain</a:t>
            </a:r>
            <a:endParaRPr sz="23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2527" y="1596438"/>
            <a:ext cx="8239125" cy="4554855"/>
            <a:chOff x="452527" y="1596438"/>
            <a:chExt cx="8239125" cy="45548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1621430"/>
              <a:ext cx="8229600" cy="452501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7199" y="1621430"/>
              <a:ext cx="8229600" cy="4526280"/>
            </a:xfrm>
            <a:custGeom>
              <a:avLst/>
              <a:gdLst/>
              <a:ahLst/>
              <a:cxnLst/>
              <a:rect l="l" t="t" r="r" b="b"/>
              <a:pathLst>
                <a:path w="8229600" h="4526280">
                  <a:moveTo>
                    <a:pt x="0" y="4526280"/>
                  </a:moveTo>
                  <a:lnTo>
                    <a:pt x="8229600" y="452628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452628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199" y="162143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10"/>
                  </a:moveTo>
                  <a:lnTo>
                    <a:pt x="0" y="4525010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10"/>
                  </a:lnTo>
                  <a:lnTo>
                    <a:pt x="4114800" y="452501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199" y="1601110"/>
              <a:ext cx="8229600" cy="452501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9344">
              <a:solidFill>
                <a:srgbClr val="7C5E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35940" y="1552850"/>
            <a:ext cx="8024495" cy="416941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355600" marR="5080" indent="-342900">
              <a:lnSpc>
                <a:spcPct val="108300"/>
              </a:lnSpc>
              <a:spcBef>
                <a:spcPts val="420"/>
              </a:spcBef>
              <a:buFont typeface="Calibri"/>
              <a:buAutoNum type="arabicPeriod" startAt="3"/>
              <a:tabLst>
                <a:tab pos="411480" algn="l"/>
              </a:tabLst>
            </a:pPr>
            <a:r>
              <a:rPr dirty="0"/>
              <a:t>	</a:t>
            </a:r>
            <a:r>
              <a:rPr sz="3200" b="1" spc="-70" dirty="0">
                <a:latin typeface="Calibri"/>
                <a:cs typeface="Calibri"/>
              </a:rPr>
              <a:t>Etiket</a:t>
            </a:r>
            <a:r>
              <a:rPr sz="3200" b="1" spc="100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bersifat</a:t>
            </a:r>
            <a:r>
              <a:rPr sz="3200" b="1" spc="114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relatif</a:t>
            </a:r>
            <a:r>
              <a:rPr sz="3200" b="1" spc="114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(tergantung</a:t>
            </a:r>
            <a:r>
              <a:rPr sz="3200" b="1" spc="120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budaya) </a:t>
            </a:r>
            <a:r>
              <a:rPr sz="3200" b="1" spc="-55" dirty="0">
                <a:latin typeface="Calibri"/>
                <a:cs typeface="Calibri"/>
              </a:rPr>
              <a:t> </a:t>
            </a:r>
            <a:r>
              <a:rPr sz="3200" b="1" spc="-65" dirty="0">
                <a:latin typeface="Calibri"/>
                <a:cs typeface="Calibri"/>
              </a:rPr>
              <a:t>Etika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lebih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absolut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35" dirty="0">
                <a:latin typeface="Calibri"/>
                <a:cs typeface="Calibri"/>
              </a:rPr>
              <a:t>(jangan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30" dirty="0">
                <a:latin typeface="Calibri"/>
                <a:cs typeface="Calibri"/>
              </a:rPr>
              <a:t>berbohong,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jangan 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memfitnah)</a:t>
            </a:r>
            <a:endParaRPr sz="3200">
              <a:latin typeface="Calibri"/>
              <a:cs typeface="Calibri"/>
            </a:endParaRPr>
          </a:p>
          <a:p>
            <a:pPr marL="355600" marR="184785" indent="-342900">
              <a:lnSpc>
                <a:spcPct val="100000"/>
              </a:lnSpc>
              <a:spcBef>
                <a:spcPts val="640"/>
              </a:spcBef>
              <a:buFont typeface="Calibri"/>
              <a:buAutoNum type="arabicPeriod" startAt="3"/>
              <a:tabLst>
                <a:tab pos="411480" algn="l"/>
              </a:tabLst>
            </a:pPr>
            <a:r>
              <a:rPr dirty="0"/>
              <a:t>	</a:t>
            </a:r>
            <a:r>
              <a:rPr sz="3200" b="1" spc="-75" dirty="0">
                <a:latin typeface="Calibri"/>
                <a:cs typeface="Calibri"/>
              </a:rPr>
              <a:t>Jika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berbicara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tentang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65" dirty="0">
                <a:latin typeface="Calibri"/>
                <a:cs typeface="Calibri"/>
              </a:rPr>
              <a:t>etiket,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75" dirty="0">
                <a:latin typeface="Calibri"/>
                <a:cs typeface="Calibri"/>
              </a:rPr>
              <a:t>hanya </a:t>
            </a:r>
            <a:r>
              <a:rPr sz="3200" b="1" spc="-70" dirty="0">
                <a:latin typeface="Calibri"/>
                <a:cs typeface="Calibri"/>
              </a:rPr>
              <a:t> </a:t>
            </a:r>
            <a:r>
              <a:rPr sz="3200" b="1" spc="-40" dirty="0">
                <a:latin typeface="Calibri"/>
                <a:cs typeface="Calibri"/>
              </a:rPr>
              <a:t>memandang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manusia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dari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30" dirty="0">
                <a:latin typeface="Calibri"/>
                <a:cs typeface="Calibri"/>
              </a:rPr>
              <a:t>segi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lahiriah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saja, 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spc="-35" dirty="0">
                <a:latin typeface="Calibri"/>
                <a:cs typeface="Calibri"/>
              </a:rPr>
              <a:t>sedang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70" dirty="0">
                <a:latin typeface="Calibri"/>
                <a:cs typeface="Calibri"/>
              </a:rPr>
              <a:t>etika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menyangkut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manusia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dari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sisi </a:t>
            </a:r>
            <a:r>
              <a:rPr sz="3200" b="1" spc="-40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dalam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40" dirty="0">
                <a:latin typeface="Calibri"/>
                <a:cs typeface="Calibri"/>
              </a:rPr>
              <a:t>(mis: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orang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65" dirty="0">
                <a:latin typeface="Calibri"/>
                <a:cs typeface="Calibri"/>
              </a:rPr>
              <a:t>yg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etis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70" dirty="0">
                <a:latin typeface="Calibri"/>
                <a:cs typeface="Calibri"/>
              </a:rPr>
              <a:t>tdk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70" dirty="0">
                <a:latin typeface="Calibri"/>
                <a:cs typeface="Calibri"/>
              </a:rPr>
              <a:t>akan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65" dirty="0">
                <a:latin typeface="Calibri"/>
                <a:cs typeface="Calibri"/>
              </a:rPr>
              <a:t>melakukan </a:t>
            </a:r>
            <a:r>
              <a:rPr sz="3200" b="1" spc="-710" dirty="0">
                <a:latin typeface="Calibri"/>
                <a:cs typeface="Calibri"/>
              </a:rPr>
              <a:t> </a:t>
            </a:r>
            <a:r>
              <a:rPr sz="3200" b="1" spc="-65" dirty="0">
                <a:latin typeface="Calibri"/>
                <a:cs typeface="Calibri"/>
              </a:rPr>
              <a:t>kejahatan)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2527" y="1596438"/>
            <a:ext cx="8239125" cy="4554855"/>
            <a:chOff x="452527" y="1596438"/>
            <a:chExt cx="8239125" cy="45548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1621430"/>
              <a:ext cx="8229600" cy="452501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7199" y="1621430"/>
              <a:ext cx="8229600" cy="4526280"/>
            </a:xfrm>
            <a:custGeom>
              <a:avLst/>
              <a:gdLst/>
              <a:ahLst/>
              <a:cxnLst/>
              <a:rect l="l" t="t" r="r" b="b"/>
              <a:pathLst>
                <a:path w="8229600" h="4526280">
                  <a:moveTo>
                    <a:pt x="0" y="4526280"/>
                  </a:moveTo>
                  <a:lnTo>
                    <a:pt x="8229600" y="452628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452628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199" y="162143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10"/>
                  </a:moveTo>
                  <a:lnTo>
                    <a:pt x="0" y="4525010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10"/>
                  </a:lnTo>
                  <a:lnTo>
                    <a:pt x="4114800" y="452501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199" y="1601110"/>
              <a:ext cx="8229600" cy="452501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9344">
              <a:solidFill>
                <a:srgbClr val="97B7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35940" y="1634130"/>
            <a:ext cx="7847965" cy="40881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5080" indent="-251460">
              <a:lnSpc>
                <a:spcPct val="100000"/>
              </a:lnSpc>
              <a:spcBef>
                <a:spcPts val="100"/>
              </a:spcBef>
            </a:pPr>
            <a:r>
              <a:rPr sz="3200" b="1" spc="-50" dirty="0">
                <a:latin typeface="Calibri"/>
                <a:cs typeface="Calibri"/>
              </a:rPr>
              <a:t>Sebagai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ilmu,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65" dirty="0">
                <a:latin typeface="Calibri"/>
                <a:cs typeface="Calibri"/>
              </a:rPr>
              <a:t>etika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menyelidiki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tentang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tingkah </a:t>
            </a:r>
            <a:r>
              <a:rPr sz="3200" b="1" spc="-710" dirty="0">
                <a:latin typeface="Calibri"/>
                <a:cs typeface="Calibri"/>
              </a:rPr>
              <a:t> </a:t>
            </a:r>
            <a:r>
              <a:rPr sz="3200" b="1" spc="-65" dirty="0">
                <a:latin typeface="Calibri"/>
                <a:cs typeface="Calibri"/>
              </a:rPr>
              <a:t>laku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moral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yang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dapat</a:t>
            </a:r>
            <a:r>
              <a:rPr sz="3200" b="1" spc="-25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dijelaskan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melalui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dirty="0">
                <a:latin typeface="Calibri"/>
                <a:cs typeface="Calibri"/>
              </a:rPr>
              <a:t>3 </a:t>
            </a:r>
            <a:r>
              <a:rPr sz="3200" b="1" spc="5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macam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pendekatan,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yaitu: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  <a:tabLst>
                <a:tab pos="526415" algn="l"/>
              </a:tabLst>
            </a:pPr>
            <a:r>
              <a:rPr sz="3200" b="1" spc="-5" dirty="0">
                <a:latin typeface="Calibri"/>
                <a:cs typeface="Calibri"/>
              </a:rPr>
              <a:t>1.	</a:t>
            </a:r>
            <a:r>
              <a:rPr sz="3200" b="1" spc="-25" dirty="0">
                <a:latin typeface="Calibri"/>
                <a:cs typeface="Calibri"/>
              </a:rPr>
              <a:t>Etika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10" dirty="0">
                <a:latin typeface="Calibri"/>
                <a:cs typeface="Calibri"/>
              </a:rPr>
              <a:t>Deskriptif</a:t>
            </a:r>
            <a:endParaRPr sz="3200">
              <a:latin typeface="Calibri"/>
              <a:cs typeface="Calibri"/>
            </a:endParaRPr>
          </a:p>
          <a:p>
            <a:pPr marL="527050" marR="59690" indent="34290">
              <a:lnSpc>
                <a:spcPct val="100000"/>
              </a:lnSpc>
              <a:spcBef>
                <a:spcPts val="630"/>
              </a:spcBef>
            </a:pPr>
            <a:r>
              <a:rPr sz="3200" b="1" spc="-60" dirty="0">
                <a:latin typeface="Calibri"/>
                <a:cs typeface="Calibri"/>
              </a:rPr>
              <a:t>yaitu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cara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melukiskan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tingkah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70" dirty="0">
                <a:latin typeface="Calibri"/>
                <a:cs typeface="Calibri"/>
              </a:rPr>
              <a:t>laku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moral </a:t>
            </a:r>
            <a:r>
              <a:rPr sz="3200" b="1" spc="-50" dirty="0">
                <a:latin typeface="Calibri"/>
                <a:cs typeface="Calibri"/>
              </a:rPr>
              <a:t> dalam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arti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luas,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40" dirty="0">
                <a:latin typeface="Calibri"/>
                <a:cs typeface="Calibri"/>
              </a:rPr>
              <a:t>seperti</a:t>
            </a:r>
            <a:r>
              <a:rPr sz="3200" b="1" spc="-5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adat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kebiasaan, </a:t>
            </a:r>
            <a:r>
              <a:rPr sz="3200" b="1" spc="-50" dirty="0">
                <a:latin typeface="Calibri"/>
                <a:cs typeface="Calibri"/>
              </a:rPr>
              <a:t> </a:t>
            </a:r>
            <a:r>
              <a:rPr sz="3200" b="1" spc="-40" dirty="0">
                <a:latin typeface="Calibri"/>
                <a:cs typeface="Calibri"/>
              </a:rPr>
              <a:t>anggapan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50" dirty="0">
                <a:latin typeface="Calibri"/>
                <a:cs typeface="Calibri"/>
              </a:rPr>
              <a:t>tentang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baik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65" dirty="0">
                <a:latin typeface="Calibri"/>
                <a:cs typeface="Calibri"/>
              </a:rPr>
              <a:t>atau</a:t>
            </a:r>
            <a:r>
              <a:rPr sz="3200" b="1" spc="-2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buruk,</a:t>
            </a:r>
            <a:r>
              <a:rPr sz="3200" b="1" spc="-15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tindakan </a:t>
            </a:r>
            <a:r>
              <a:rPr sz="3200" b="1" spc="-710" dirty="0">
                <a:latin typeface="Calibri"/>
                <a:cs typeface="Calibri"/>
              </a:rPr>
              <a:t> </a:t>
            </a:r>
            <a:r>
              <a:rPr sz="3200" b="1" spc="-65" dirty="0">
                <a:latin typeface="Calibri"/>
                <a:cs typeface="Calibri"/>
              </a:rPr>
              <a:t>yg</a:t>
            </a:r>
            <a:r>
              <a:rPr sz="3200" b="1" dirty="0">
                <a:latin typeface="Calibri"/>
                <a:cs typeface="Calibri"/>
              </a:rPr>
              <a:t> </a:t>
            </a:r>
            <a:r>
              <a:rPr sz="3200" b="1" spc="-40" dirty="0">
                <a:latin typeface="Calibri"/>
                <a:cs typeface="Calibri"/>
              </a:rPr>
              <a:t>boleh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dan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70" dirty="0">
                <a:latin typeface="Calibri"/>
                <a:cs typeface="Calibri"/>
              </a:rPr>
              <a:t>tdk</a:t>
            </a:r>
            <a:r>
              <a:rPr sz="3200" b="1" spc="-10" dirty="0">
                <a:latin typeface="Calibri"/>
                <a:cs typeface="Calibri"/>
              </a:rPr>
              <a:t> </a:t>
            </a:r>
            <a:r>
              <a:rPr sz="3200" b="1" spc="-45" dirty="0">
                <a:latin typeface="Calibri"/>
                <a:cs typeface="Calibri"/>
              </a:rPr>
              <a:t>boleh.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2527" y="1596438"/>
            <a:ext cx="8239125" cy="4554855"/>
            <a:chOff x="452527" y="1596438"/>
            <a:chExt cx="8239125" cy="45548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1621430"/>
              <a:ext cx="8229600" cy="452501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7199" y="1621430"/>
              <a:ext cx="8229600" cy="4526280"/>
            </a:xfrm>
            <a:custGeom>
              <a:avLst/>
              <a:gdLst/>
              <a:ahLst/>
              <a:cxnLst/>
              <a:rect l="l" t="t" r="r" b="b"/>
              <a:pathLst>
                <a:path w="8229600" h="4526280">
                  <a:moveTo>
                    <a:pt x="0" y="4526280"/>
                  </a:moveTo>
                  <a:lnTo>
                    <a:pt x="8229600" y="452628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452628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199" y="162143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10"/>
                  </a:moveTo>
                  <a:lnTo>
                    <a:pt x="0" y="4525010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10"/>
                  </a:lnTo>
                  <a:lnTo>
                    <a:pt x="4114800" y="452501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199" y="1601110"/>
              <a:ext cx="8229600" cy="452501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9344">
              <a:solidFill>
                <a:srgbClr val="7C5E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847089" y="1634130"/>
            <a:ext cx="7635240" cy="3957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4450" marR="5080" indent="22860" algn="just">
              <a:lnSpc>
                <a:spcPct val="100000"/>
              </a:lnSpc>
              <a:spcBef>
                <a:spcPts val="100"/>
              </a:spcBef>
            </a:pPr>
            <a:r>
              <a:rPr sz="3600" b="1" spc="-75" dirty="0">
                <a:latin typeface="Calibri"/>
                <a:cs typeface="Calibri"/>
              </a:rPr>
              <a:t>Etika </a:t>
            </a:r>
            <a:r>
              <a:rPr sz="3600" b="1" spc="-55" dirty="0">
                <a:latin typeface="Calibri"/>
                <a:cs typeface="Calibri"/>
              </a:rPr>
              <a:t>deskriptif </a:t>
            </a:r>
            <a:r>
              <a:rPr sz="3600" b="1" spc="-50" dirty="0">
                <a:latin typeface="Calibri"/>
                <a:cs typeface="Calibri"/>
              </a:rPr>
              <a:t>mempelajari </a:t>
            </a:r>
            <a:r>
              <a:rPr sz="3600" b="1" spc="-65" dirty="0">
                <a:latin typeface="Calibri"/>
                <a:cs typeface="Calibri"/>
              </a:rPr>
              <a:t>moralitas yg </a:t>
            </a:r>
            <a:r>
              <a:rPr sz="3600" b="1" spc="-800" dirty="0">
                <a:latin typeface="Calibri"/>
                <a:cs typeface="Calibri"/>
              </a:rPr>
              <a:t> </a:t>
            </a:r>
            <a:r>
              <a:rPr sz="3600" b="1" spc="-60" dirty="0">
                <a:latin typeface="Calibri"/>
                <a:cs typeface="Calibri"/>
              </a:rPr>
              <a:t>terdapat </a:t>
            </a:r>
            <a:r>
              <a:rPr sz="3600" b="1" spc="-50" dirty="0">
                <a:latin typeface="Calibri"/>
                <a:cs typeface="Calibri"/>
              </a:rPr>
              <a:t>pada </a:t>
            </a:r>
            <a:r>
              <a:rPr sz="3600" b="1" spc="-55" dirty="0">
                <a:latin typeface="Calibri"/>
                <a:cs typeface="Calibri"/>
              </a:rPr>
              <a:t>individu, </a:t>
            </a:r>
            <a:r>
              <a:rPr sz="3600" b="1" spc="-80" dirty="0">
                <a:latin typeface="Calibri"/>
                <a:cs typeface="Calibri"/>
              </a:rPr>
              <a:t>kebudayaan </a:t>
            </a:r>
            <a:r>
              <a:rPr sz="3600" b="1" spc="-70" dirty="0">
                <a:latin typeface="Calibri"/>
                <a:cs typeface="Calibri"/>
              </a:rPr>
              <a:t>atau </a:t>
            </a:r>
            <a:r>
              <a:rPr sz="3600" b="1" spc="-800" dirty="0">
                <a:latin typeface="Calibri"/>
                <a:cs typeface="Calibri"/>
              </a:rPr>
              <a:t> </a:t>
            </a:r>
            <a:r>
              <a:rPr sz="3600" b="1" spc="-55" dirty="0">
                <a:latin typeface="Calibri"/>
                <a:cs typeface="Calibri"/>
              </a:rPr>
              <a:t>subkultur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55" dirty="0">
                <a:latin typeface="Calibri"/>
                <a:cs typeface="Calibri"/>
              </a:rPr>
              <a:t>tertentu.</a:t>
            </a:r>
            <a:endParaRPr sz="3600">
              <a:latin typeface="Calibri"/>
              <a:cs typeface="Calibri"/>
            </a:endParaRPr>
          </a:p>
          <a:p>
            <a:pPr marL="44450" marR="10795" indent="-31750">
              <a:lnSpc>
                <a:spcPct val="100000"/>
              </a:lnSpc>
              <a:spcBef>
                <a:spcPts val="720"/>
              </a:spcBef>
              <a:tabLst>
                <a:tab pos="6025515" algn="l"/>
              </a:tabLst>
            </a:pPr>
            <a:r>
              <a:rPr sz="3600" b="1" spc="-45" dirty="0">
                <a:latin typeface="Calibri"/>
                <a:cs typeface="Calibri"/>
              </a:rPr>
              <a:t>Oleh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70" dirty="0">
                <a:latin typeface="Calibri"/>
                <a:cs typeface="Calibri"/>
              </a:rPr>
              <a:t>karena</a:t>
            </a:r>
            <a:r>
              <a:rPr sz="3600" b="1" spc="10" dirty="0">
                <a:latin typeface="Calibri"/>
                <a:cs typeface="Calibri"/>
              </a:rPr>
              <a:t> </a:t>
            </a:r>
            <a:r>
              <a:rPr sz="3600" b="1" spc="-50" dirty="0">
                <a:latin typeface="Calibri"/>
                <a:cs typeface="Calibri"/>
              </a:rPr>
              <a:t>itu,</a:t>
            </a:r>
            <a:r>
              <a:rPr sz="3600" b="1" spc="10" dirty="0">
                <a:latin typeface="Calibri"/>
                <a:cs typeface="Calibri"/>
              </a:rPr>
              <a:t> </a:t>
            </a:r>
            <a:r>
              <a:rPr sz="3600" b="1" spc="-80" dirty="0">
                <a:latin typeface="Calibri"/>
                <a:cs typeface="Calibri"/>
              </a:rPr>
              <a:t>etika</a:t>
            </a:r>
            <a:r>
              <a:rPr sz="3600" b="1" spc="5" dirty="0">
                <a:latin typeface="Calibri"/>
                <a:cs typeface="Calibri"/>
              </a:rPr>
              <a:t> </a:t>
            </a:r>
            <a:r>
              <a:rPr sz="3600" b="1" spc="-55" dirty="0">
                <a:latin typeface="Calibri"/>
                <a:cs typeface="Calibri"/>
              </a:rPr>
              <a:t>deskriptif	</a:t>
            </a:r>
            <a:r>
              <a:rPr sz="3600" b="1" spc="-70" dirty="0">
                <a:latin typeface="Calibri"/>
                <a:cs typeface="Calibri"/>
              </a:rPr>
              <a:t>tidak </a:t>
            </a:r>
            <a:r>
              <a:rPr sz="3600" b="1" spc="-65" dirty="0">
                <a:latin typeface="Calibri"/>
                <a:cs typeface="Calibri"/>
              </a:rPr>
              <a:t> </a:t>
            </a:r>
            <a:r>
              <a:rPr sz="3600" b="1" spc="-55" dirty="0">
                <a:latin typeface="Calibri"/>
                <a:cs typeface="Calibri"/>
              </a:rPr>
              <a:t>memberikan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spc="-60" dirty="0">
                <a:latin typeface="Calibri"/>
                <a:cs typeface="Calibri"/>
              </a:rPr>
              <a:t>pemikiran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spc="-45" dirty="0">
                <a:latin typeface="Calibri"/>
                <a:cs typeface="Calibri"/>
              </a:rPr>
              <a:t>apapun,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spc="-60" dirty="0">
                <a:latin typeface="Calibri"/>
                <a:cs typeface="Calibri"/>
              </a:rPr>
              <a:t>ia</a:t>
            </a:r>
            <a:r>
              <a:rPr sz="3600" b="1" spc="-15" dirty="0">
                <a:latin typeface="Calibri"/>
                <a:cs typeface="Calibri"/>
              </a:rPr>
              <a:t> </a:t>
            </a:r>
            <a:r>
              <a:rPr sz="3600" b="1" spc="-80" dirty="0">
                <a:latin typeface="Calibri"/>
                <a:cs typeface="Calibri"/>
              </a:rPr>
              <a:t>hanya </a:t>
            </a:r>
            <a:r>
              <a:rPr sz="3600" b="1" spc="-800" dirty="0">
                <a:latin typeface="Calibri"/>
                <a:cs typeface="Calibri"/>
              </a:rPr>
              <a:t> </a:t>
            </a:r>
            <a:r>
              <a:rPr sz="3600" b="1" spc="-60" dirty="0">
                <a:latin typeface="Calibri"/>
                <a:cs typeface="Calibri"/>
              </a:rPr>
              <a:t>memaparkan.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80" dirty="0">
                <a:latin typeface="Calibri"/>
                <a:cs typeface="Calibri"/>
              </a:rPr>
              <a:t>Etika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55" dirty="0">
                <a:latin typeface="Calibri"/>
                <a:cs typeface="Calibri"/>
              </a:rPr>
              <a:t>deskriptif</a:t>
            </a:r>
            <a:r>
              <a:rPr sz="3600" b="1" spc="-5" dirty="0">
                <a:latin typeface="Calibri"/>
                <a:cs typeface="Calibri"/>
              </a:rPr>
              <a:t> </a:t>
            </a:r>
            <a:r>
              <a:rPr sz="3600" b="1" spc="-45" dirty="0">
                <a:latin typeface="Calibri"/>
                <a:cs typeface="Calibri"/>
              </a:rPr>
              <a:t>lebih </a:t>
            </a:r>
            <a:r>
              <a:rPr sz="3600" b="1" spc="-40" dirty="0">
                <a:latin typeface="Calibri"/>
                <a:cs typeface="Calibri"/>
              </a:rPr>
              <a:t> </a:t>
            </a:r>
            <a:r>
              <a:rPr sz="3600" b="1" spc="-65" dirty="0">
                <a:latin typeface="Calibri"/>
                <a:cs typeface="Calibri"/>
              </a:rPr>
              <a:t>bersifat</a:t>
            </a:r>
            <a:r>
              <a:rPr sz="3600" b="1" spc="-20" dirty="0">
                <a:latin typeface="Calibri"/>
                <a:cs typeface="Calibri"/>
              </a:rPr>
              <a:t> </a:t>
            </a:r>
            <a:r>
              <a:rPr sz="3600" b="1" spc="-60" dirty="0">
                <a:latin typeface="Calibri"/>
                <a:cs typeface="Calibri"/>
              </a:rPr>
              <a:t>netral.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AKSIOLOGI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72824" y="2204360"/>
            <a:ext cx="432498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spc="-20" dirty="0">
                <a:latin typeface="Calibri"/>
                <a:cs typeface="Calibri"/>
              </a:rPr>
              <a:t>BIDANG</a:t>
            </a:r>
            <a:r>
              <a:rPr sz="3200" b="1" spc="-45" dirty="0">
                <a:latin typeface="Calibri"/>
                <a:cs typeface="Calibri"/>
              </a:rPr>
              <a:t> </a:t>
            </a:r>
            <a:r>
              <a:rPr sz="3200" b="1" spc="-55" dirty="0">
                <a:latin typeface="Calibri"/>
                <a:cs typeface="Calibri"/>
              </a:rPr>
              <a:t>UTAMA</a:t>
            </a:r>
            <a:r>
              <a:rPr sz="3200" b="1" spc="-30" dirty="0">
                <a:latin typeface="Calibri"/>
                <a:cs typeface="Calibri"/>
              </a:rPr>
              <a:t> </a:t>
            </a:r>
            <a:r>
              <a:rPr sz="3200" b="1" spc="-60" dirty="0">
                <a:latin typeface="Calibri"/>
                <a:cs typeface="Calibri"/>
              </a:rPr>
              <a:t>FILSAFAT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69344" y="2690770"/>
            <a:ext cx="4101786" cy="1165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3505" marR="5080" indent="-91440">
              <a:lnSpc>
                <a:spcPct val="116900"/>
              </a:lnSpc>
              <a:spcBef>
                <a:spcPts val="100"/>
              </a:spcBef>
            </a:pPr>
            <a:r>
              <a:rPr sz="3200" b="1" spc="-70" dirty="0">
                <a:latin typeface="Calibri"/>
                <a:cs typeface="Calibri"/>
              </a:rPr>
              <a:t>YANG </a:t>
            </a:r>
            <a:r>
              <a:rPr sz="3200" b="1" spc="-10" dirty="0">
                <a:latin typeface="Calibri"/>
                <a:cs typeface="Calibri"/>
              </a:rPr>
              <a:t>MEMBAHAS </a:t>
            </a:r>
            <a:r>
              <a:rPr sz="3200" b="1" spc="-40" dirty="0">
                <a:latin typeface="Calibri"/>
                <a:cs typeface="Calibri"/>
              </a:rPr>
              <a:t>TENTANG </a:t>
            </a:r>
            <a:r>
              <a:rPr sz="3200" b="1" spc="-710" dirty="0">
                <a:latin typeface="Calibri"/>
                <a:cs typeface="Calibri"/>
              </a:rPr>
              <a:t> </a:t>
            </a:r>
            <a:r>
              <a:rPr sz="3200" b="1" spc="-5" dirty="0">
                <a:latin typeface="Calibri"/>
                <a:cs typeface="Calibri"/>
              </a:rPr>
              <a:t>NILAI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562860" y="5122820"/>
            <a:ext cx="5740400" cy="4037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173480">
              <a:lnSpc>
                <a:spcPct val="126699"/>
              </a:lnSpc>
              <a:spcBef>
                <a:spcPts val="100"/>
              </a:spcBef>
            </a:pPr>
            <a:r>
              <a:rPr sz="2000" b="1" spc="-40" dirty="0">
                <a:latin typeface="Calibri"/>
                <a:cs typeface="Calibri"/>
              </a:rPr>
              <a:t>Teori</a:t>
            </a:r>
            <a:r>
              <a:rPr sz="2000" b="1" spc="-5" dirty="0">
                <a:latin typeface="Calibri"/>
                <a:cs typeface="Calibri"/>
              </a:rPr>
              <a:t> nilai,</a:t>
            </a:r>
            <a:r>
              <a:rPr sz="2000" b="1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penyelidikan</a:t>
            </a:r>
            <a:r>
              <a:rPr sz="2000" b="1" spc="-5" dirty="0">
                <a:latin typeface="Calibri"/>
                <a:cs typeface="Calibri"/>
              </a:rPr>
              <a:t> mengenai </a:t>
            </a:r>
            <a:r>
              <a:rPr sz="2000" b="1" spc="-20" dirty="0">
                <a:latin typeface="Calibri"/>
                <a:cs typeface="Calibri"/>
              </a:rPr>
              <a:t>kodrat</a:t>
            </a:r>
            <a:r>
              <a:rPr sz="2000" b="1" spc="-20">
                <a:latin typeface="Calibri"/>
                <a:cs typeface="Calibri"/>
              </a:rPr>
              <a:t>, </a:t>
            </a:r>
            <a:r>
              <a:rPr sz="2000" b="1" spc="-15">
                <a:latin typeface="Calibri"/>
                <a:cs typeface="Calibri"/>
              </a:rPr>
              <a:t> </a:t>
            </a:r>
            <a:endParaRPr sz="20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772350" y="2417661"/>
            <a:ext cx="598805" cy="168275"/>
            <a:chOff x="2772350" y="2417661"/>
            <a:chExt cx="598805" cy="168275"/>
          </a:xfrm>
        </p:grpSpPr>
        <p:sp>
          <p:nvSpPr>
            <p:cNvPr id="7" name="object 7"/>
            <p:cNvSpPr/>
            <p:nvPr/>
          </p:nvSpPr>
          <p:spPr>
            <a:xfrm>
              <a:off x="2785109" y="2430420"/>
              <a:ext cx="572770" cy="142240"/>
            </a:xfrm>
            <a:custGeom>
              <a:avLst/>
              <a:gdLst/>
              <a:ahLst/>
              <a:cxnLst/>
              <a:rect l="l" t="t" r="r" b="b"/>
              <a:pathLst>
                <a:path w="572770" h="142239">
                  <a:moveTo>
                    <a:pt x="500379" y="0"/>
                  </a:moveTo>
                  <a:lnTo>
                    <a:pt x="500379" y="35560"/>
                  </a:lnTo>
                  <a:lnTo>
                    <a:pt x="0" y="35560"/>
                  </a:lnTo>
                  <a:lnTo>
                    <a:pt x="0" y="106680"/>
                  </a:lnTo>
                  <a:lnTo>
                    <a:pt x="500379" y="106680"/>
                  </a:lnTo>
                  <a:lnTo>
                    <a:pt x="500379" y="142240"/>
                  </a:lnTo>
                  <a:lnTo>
                    <a:pt x="572769" y="71120"/>
                  </a:lnTo>
                  <a:lnTo>
                    <a:pt x="500379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785109" y="2430420"/>
              <a:ext cx="572770" cy="142240"/>
            </a:xfrm>
            <a:custGeom>
              <a:avLst/>
              <a:gdLst/>
              <a:ahLst/>
              <a:cxnLst/>
              <a:rect l="l" t="t" r="r" b="b"/>
              <a:pathLst>
                <a:path w="572770" h="142239">
                  <a:moveTo>
                    <a:pt x="0" y="35560"/>
                  </a:moveTo>
                  <a:lnTo>
                    <a:pt x="500379" y="35560"/>
                  </a:lnTo>
                  <a:lnTo>
                    <a:pt x="500379" y="0"/>
                  </a:lnTo>
                  <a:lnTo>
                    <a:pt x="572769" y="71120"/>
                  </a:lnTo>
                  <a:lnTo>
                    <a:pt x="500379" y="142240"/>
                  </a:lnTo>
                  <a:lnTo>
                    <a:pt x="500379" y="106680"/>
                  </a:lnTo>
                  <a:lnTo>
                    <a:pt x="0" y="106680"/>
                  </a:lnTo>
                  <a:lnTo>
                    <a:pt x="0" y="35560"/>
                  </a:lnTo>
                  <a:close/>
                </a:path>
                <a:path w="572770" h="142239">
                  <a:moveTo>
                    <a:pt x="0" y="0"/>
                  </a:moveTo>
                  <a:lnTo>
                    <a:pt x="0" y="0"/>
                  </a:lnTo>
                </a:path>
                <a:path w="572770" h="142239">
                  <a:moveTo>
                    <a:pt x="572769" y="142240"/>
                  </a:moveTo>
                  <a:lnTo>
                    <a:pt x="572769" y="142240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857250" y="2640287"/>
            <a:ext cx="2213610" cy="2432050"/>
            <a:chOff x="857250" y="2640287"/>
            <a:chExt cx="2213610" cy="2432050"/>
          </a:xfrm>
        </p:grpSpPr>
        <p:sp>
          <p:nvSpPr>
            <p:cNvPr id="10" name="object 10"/>
            <p:cNvSpPr/>
            <p:nvPr/>
          </p:nvSpPr>
          <p:spPr>
            <a:xfrm>
              <a:off x="1642109" y="2645050"/>
              <a:ext cx="1270" cy="1346200"/>
            </a:xfrm>
            <a:custGeom>
              <a:avLst/>
              <a:gdLst/>
              <a:ahLst/>
              <a:cxnLst/>
              <a:rect l="l" t="t" r="r" b="b"/>
              <a:pathLst>
                <a:path w="1269" h="1346200">
                  <a:moveTo>
                    <a:pt x="1269" y="0"/>
                  </a:moveTo>
                  <a:lnTo>
                    <a:pt x="0" y="1346200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598930" y="3984900"/>
              <a:ext cx="87630" cy="889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57250" y="4143650"/>
              <a:ext cx="2213610" cy="928369"/>
            </a:xfrm>
            <a:custGeom>
              <a:avLst/>
              <a:gdLst/>
              <a:ahLst/>
              <a:cxnLst/>
              <a:rect l="l" t="t" r="r" b="b"/>
              <a:pathLst>
                <a:path w="2213610" h="928370">
                  <a:moveTo>
                    <a:pt x="2213610" y="0"/>
                  </a:moveTo>
                  <a:lnTo>
                    <a:pt x="0" y="0"/>
                  </a:lnTo>
                  <a:lnTo>
                    <a:pt x="0" y="928369"/>
                  </a:lnTo>
                  <a:lnTo>
                    <a:pt x="1107439" y="928369"/>
                  </a:lnTo>
                  <a:lnTo>
                    <a:pt x="2213610" y="928369"/>
                  </a:lnTo>
                  <a:lnTo>
                    <a:pt x="221361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57250" y="4143650"/>
            <a:ext cx="2213610" cy="928369"/>
          </a:xfrm>
          <a:prstGeom prst="rect">
            <a:avLst/>
          </a:prstGeom>
          <a:ln w="25518">
            <a:solidFill>
              <a:srgbClr val="395E8A"/>
            </a:solidFill>
          </a:ln>
        </p:spPr>
        <p:txBody>
          <a:bodyPr vert="horz" wrap="square" lIns="0" tIns="190500" rIns="0" bIns="0" rtlCol="0">
            <a:spAutoFit/>
          </a:bodyPr>
          <a:lstStyle/>
          <a:p>
            <a:pPr marL="140335" marR="134620" indent="90170">
              <a:lnSpc>
                <a:spcPct val="100000"/>
              </a:lnSpc>
              <a:spcBef>
                <a:spcPts val="1500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“AXIOS” (Nilai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atau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sesuatu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yg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berharga)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1637437" y="2711498"/>
            <a:ext cx="2363470" cy="1433830"/>
            <a:chOff x="1637437" y="2711498"/>
            <a:chExt cx="2363470" cy="1433830"/>
          </a:xfrm>
        </p:grpSpPr>
        <p:sp>
          <p:nvSpPr>
            <p:cNvPr id="15" name="object 15"/>
            <p:cNvSpPr/>
            <p:nvPr/>
          </p:nvSpPr>
          <p:spPr>
            <a:xfrm>
              <a:off x="1642109" y="2716170"/>
              <a:ext cx="2287270" cy="1385570"/>
            </a:xfrm>
            <a:custGeom>
              <a:avLst/>
              <a:gdLst/>
              <a:ahLst/>
              <a:cxnLst/>
              <a:rect l="l" t="t" r="r" b="b"/>
              <a:pathLst>
                <a:path w="2287270" h="1385570">
                  <a:moveTo>
                    <a:pt x="0" y="0"/>
                  </a:moveTo>
                  <a:lnTo>
                    <a:pt x="2287269" y="1385570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905250" y="4064910"/>
              <a:ext cx="95250" cy="80010"/>
            </a:xfrm>
            <a:prstGeom prst="rect">
              <a:avLst/>
            </a:prstGeom>
          </p:spPr>
        </p:pic>
      </p:grpSp>
      <p:sp>
        <p:nvSpPr>
          <p:cNvPr id="17" name="object 17"/>
          <p:cNvSpPr/>
          <p:nvPr/>
        </p:nvSpPr>
        <p:spPr>
          <a:xfrm>
            <a:off x="4071620" y="4216040"/>
            <a:ext cx="2357120" cy="928369"/>
          </a:xfrm>
          <a:custGeom>
            <a:avLst/>
            <a:gdLst/>
            <a:ahLst/>
            <a:cxnLst/>
            <a:rect l="l" t="t" r="r" b="b"/>
            <a:pathLst>
              <a:path w="2357120" h="928370">
                <a:moveTo>
                  <a:pt x="2357119" y="0"/>
                </a:moveTo>
                <a:lnTo>
                  <a:pt x="0" y="0"/>
                </a:lnTo>
                <a:lnTo>
                  <a:pt x="0" y="928369"/>
                </a:lnTo>
                <a:lnTo>
                  <a:pt x="1178559" y="928369"/>
                </a:lnTo>
                <a:lnTo>
                  <a:pt x="2357119" y="928369"/>
                </a:lnTo>
                <a:lnTo>
                  <a:pt x="2357119" y="0"/>
                </a:lnTo>
                <a:close/>
              </a:path>
            </a:pathLst>
          </a:custGeom>
          <a:solidFill>
            <a:srgbClr val="4E80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071620" y="4216040"/>
            <a:ext cx="2357120" cy="928369"/>
          </a:xfrm>
          <a:prstGeom prst="rect">
            <a:avLst/>
          </a:prstGeom>
          <a:ln w="25518">
            <a:solidFill>
              <a:srgbClr val="395E8A"/>
            </a:solidFill>
          </a:ln>
        </p:spPr>
        <p:txBody>
          <a:bodyPr vert="horz" wrap="square" lIns="0" tIns="189230" rIns="0" bIns="0" rtlCol="0">
            <a:spAutoFit/>
          </a:bodyPr>
          <a:lstStyle/>
          <a:p>
            <a:pPr marL="958850" marR="282575" indent="-669290">
              <a:lnSpc>
                <a:spcPct val="100000"/>
              </a:lnSpc>
              <a:spcBef>
                <a:spcPts val="149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“LOGOS 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(Teori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atau </a:t>
            </a:r>
            <a:r>
              <a:rPr sz="1800" spc="-3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akal)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2527" y="1596438"/>
            <a:ext cx="8239125" cy="4554855"/>
            <a:chOff x="452527" y="1596438"/>
            <a:chExt cx="8239125" cy="45548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1621430"/>
              <a:ext cx="8229600" cy="452501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7199" y="1621430"/>
              <a:ext cx="8229600" cy="4526280"/>
            </a:xfrm>
            <a:custGeom>
              <a:avLst/>
              <a:gdLst/>
              <a:ahLst/>
              <a:cxnLst/>
              <a:rect l="l" t="t" r="r" b="b"/>
              <a:pathLst>
                <a:path w="8229600" h="4526280">
                  <a:moveTo>
                    <a:pt x="0" y="4526280"/>
                  </a:moveTo>
                  <a:lnTo>
                    <a:pt x="8229600" y="452628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452628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199" y="162143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10"/>
                  </a:moveTo>
                  <a:lnTo>
                    <a:pt x="0" y="4525010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10"/>
                  </a:lnTo>
                  <a:lnTo>
                    <a:pt x="4114800" y="452501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199" y="1601110"/>
              <a:ext cx="8229600" cy="452501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9344">
              <a:solidFill>
                <a:srgbClr val="BD4A4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90550" y="1579774"/>
            <a:ext cx="8009890" cy="4081779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86385" indent="-274320">
              <a:lnSpc>
                <a:spcPct val="100000"/>
              </a:lnSpc>
              <a:spcBef>
                <a:spcPts val="535"/>
              </a:spcBef>
              <a:buFont typeface="Calibri"/>
              <a:buAutoNum type="arabicPeriod" startAt="2"/>
              <a:tabLst>
                <a:tab pos="287020" algn="l"/>
              </a:tabLst>
            </a:pPr>
            <a:r>
              <a:rPr sz="2150" b="1" spc="-15" dirty="0">
                <a:latin typeface="Calibri"/>
                <a:cs typeface="Calibri"/>
              </a:rPr>
              <a:t>Etika</a:t>
            </a:r>
            <a:r>
              <a:rPr sz="2150" b="1" spc="-90" dirty="0">
                <a:latin typeface="Calibri"/>
                <a:cs typeface="Calibri"/>
              </a:rPr>
              <a:t> </a:t>
            </a:r>
            <a:r>
              <a:rPr sz="2150" b="1" spc="-5" dirty="0">
                <a:latin typeface="Calibri"/>
                <a:cs typeface="Calibri"/>
              </a:rPr>
              <a:t>Normatif</a:t>
            </a:r>
            <a:endParaRPr sz="2150">
              <a:latin typeface="Calibri"/>
              <a:cs typeface="Calibri"/>
            </a:endParaRPr>
          </a:p>
          <a:p>
            <a:pPr marL="163195" marR="5080" indent="3810">
              <a:lnSpc>
                <a:spcPct val="100000"/>
              </a:lnSpc>
              <a:spcBef>
                <a:spcPts val="440"/>
              </a:spcBef>
            </a:pPr>
            <a:r>
              <a:rPr sz="2150" b="1" spc="-45" dirty="0">
                <a:latin typeface="Calibri"/>
                <a:cs typeface="Calibri"/>
              </a:rPr>
              <a:t>Etika</a:t>
            </a:r>
            <a:r>
              <a:rPr sz="2150" b="1" spc="340" dirty="0">
                <a:latin typeface="Calibri"/>
                <a:cs typeface="Calibri"/>
              </a:rPr>
              <a:t> </a:t>
            </a:r>
            <a:r>
              <a:rPr sz="2150" b="1" spc="-30" dirty="0">
                <a:latin typeface="Calibri"/>
                <a:cs typeface="Calibri"/>
              </a:rPr>
              <a:t>mendasarkan</a:t>
            </a:r>
            <a:r>
              <a:rPr sz="2150" b="1" spc="345" dirty="0">
                <a:latin typeface="Calibri"/>
                <a:cs typeface="Calibri"/>
              </a:rPr>
              <a:t> </a:t>
            </a:r>
            <a:r>
              <a:rPr sz="2150" b="1" spc="-35" dirty="0">
                <a:latin typeface="Calibri"/>
                <a:cs typeface="Calibri"/>
              </a:rPr>
              <a:t>pendiriannya</a:t>
            </a:r>
            <a:r>
              <a:rPr sz="2150" b="1" spc="330" dirty="0">
                <a:latin typeface="Calibri"/>
                <a:cs typeface="Calibri"/>
              </a:rPr>
              <a:t> </a:t>
            </a:r>
            <a:r>
              <a:rPr sz="2150" b="1" spc="-35" dirty="0">
                <a:latin typeface="Calibri"/>
                <a:cs typeface="Calibri"/>
              </a:rPr>
              <a:t>atas</a:t>
            </a:r>
            <a:r>
              <a:rPr sz="2150" b="1" spc="330" dirty="0">
                <a:latin typeface="Calibri"/>
                <a:cs typeface="Calibri"/>
              </a:rPr>
              <a:t> </a:t>
            </a:r>
            <a:r>
              <a:rPr sz="2150" b="1" spc="-20" dirty="0">
                <a:latin typeface="Calibri"/>
                <a:cs typeface="Calibri"/>
              </a:rPr>
              <a:t>norma</a:t>
            </a:r>
            <a:r>
              <a:rPr sz="2150" b="1" spc="330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(dapat</a:t>
            </a:r>
            <a:r>
              <a:rPr sz="2150" b="1" spc="330" dirty="0">
                <a:latin typeface="Calibri"/>
                <a:cs typeface="Calibri"/>
              </a:rPr>
              <a:t> </a:t>
            </a:r>
            <a:r>
              <a:rPr sz="2150" b="1" spc="-30" dirty="0">
                <a:latin typeface="Calibri"/>
                <a:cs typeface="Calibri"/>
              </a:rPr>
              <a:t>mempersoalkan </a:t>
            </a:r>
            <a:r>
              <a:rPr sz="2150" b="1" spc="-470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norma</a:t>
            </a:r>
            <a:r>
              <a:rPr sz="2150" b="1" dirty="0">
                <a:latin typeface="Calibri"/>
                <a:cs typeface="Calibri"/>
              </a:rPr>
              <a:t> </a:t>
            </a:r>
            <a:r>
              <a:rPr sz="2150" b="1" spc="-10" dirty="0">
                <a:latin typeface="Calibri"/>
                <a:cs typeface="Calibri"/>
              </a:rPr>
              <a:t>scr</a:t>
            </a:r>
            <a:r>
              <a:rPr sz="2150" b="1" spc="5" dirty="0">
                <a:latin typeface="Calibri"/>
                <a:cs typeface="Calibri"/>
              </a:rPr>
              <a:t> </a:t>
            </a:r>
            <a:r>
              <a:rPr sz="2150" b="1" spc="-35" dirty="0">
                <a:latin typeface="Calibri"/>
                <a:cs typeface="Calibri"/>
              </a:rPr>
              <a:t>kritis</a:t>
            </a:r>
            <a:r>
              <a:rPr sz="2150" b="1" spc="-5" dirty="0">
                <a:latin typeface="Calibri"/>
                <a:cs typeface="Calibri"/>
              </a:rPr>
              <a:t> </a:t>
            </a:r>
            <a:r>
              <a:rPr sz="2150" b="1" spc="-20" dirty="0">
                <a:latin typeface="Calibri"/>
                <a:cs typeface="Calibri"/>
              </a:rPr>
              <a:t>,</a:t>
            </a:r>
            <a:r>
              <a:rPr sz="2150" b="1" spc="-5" dirty="0">
                <a:latin typeface="Calibri"/>
                <a:cs typeface="Calibri"/>
              </a:rPr>
              <a:t> </a:t>
            </a:r>
            <a:r>
              <a:rPr sz="2150" b="1" spc="-20" dirty="0">
                <a:latin typeface="Calibri"/>
                <a:cs typeface="Calibri"/>
              </a:rPr>
              <a:t>benar</a:t>
            </a:r>
            <a:r>
              <a:rPr sz="2150" b="1" spc="-5" dirty="0">
                <a:latin typeface="Calibri"/>
                <a:cs typeface="Calibri"/>
              </a:rPr>
              <a:t> </a:t>
            </a:r>
            <a:r>
              <a:rPr sz="2150" b="1" spc="-50" dirty="0">
                <a:latin typeface="Calibri"/>
                <a:cs typeface="Calibri"/>
              </a:rPr>
              <a:t>tdknya</a:t>
            </a:r>
            <a:r>
              <a:rPr sz="2150" b="1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norma)</a:t>
            </a:r>
            <a:endParaRPr sz="2150">
              <a:latin typeface="Calibri"/>
              <a:cs typeface="Calibri"/>
            </a:endParaRPr>
          </a:p>
          <a:p>
            <a:pPr marL="208279">
              <a:lnSpc>
                <a:spcPct val="100000"/>
              </a:lnSpc>
              <a:spcBef>
                <a:spcPts val="450"/>
              </a:spcBef>
            </a:pPr>
            <a:r>
              <a:rPr sz="2150" b="1" spc="-45" dirty="0">
                <a:latin typeface="Calibri"/>
                <a:cs typeface="Calibri"/>
              </a:rPr>
              <a:t>Etika</a:t>
            </a:r>
            <a:r>
              <a:rPr sz="2150" b="1" spc="-15" dirty="0">
                <a:latin typeface="Calibri"/>
                <a:cs typeface="Calibri"/>
              </a:rPr>
              <a:t> </a:t>
            </a:r>
            <a:r>
              <a:rPr sz="2150" b="1" spc="-30" dirty="0">
                <a:latin typeface="Calibri"/>
                <a:cs typeface="Calibri"/>
              </a:rPr>
              <a:t>normatif</a:t>
            </a:r>
            <a:r>
              <a:rPr sz="2150" b="1" spc="5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dibagi</a:t>
            </a:r>
            <a:r>
              <a:rPr sz="2150" b="1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menjadi</a:t>
            </a:r>
            <a:r>
              <a:rPr sz="2150" b="1" spc="-5" dirty="0">
                <a:latin typeface="Calibri"/>
                <a:cs typeface="Calibri"/>
              </a:rPr>
              <a:t> </a:t>
            </a:r>
            <a:r>
              <a:rPr sz="2150" b="1" spc="5" dirty="0">
                <a:latin typeface="Calibri"/>
                <a:cs typeface="Calibri"/>
              </a:rPr>
              <a:t>2</a:t>
            </a:r>
            <a:r>
              <a:rPr sz="2150" b="1" spc="-10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bagian:</a:t>
            </a:r>
            <a:endParaRPr sz="2150">
              <a:latin typeface="Calibri"/>
              <a:cs typeface="Calibri"/>
            </a:endParaRPr>
          </a:p>
          <a:p>
            <a:pPr marL="478155" lvl="1" indent="-270510">
              <a:lnSpc>
                <a:spcPct val="100000"/>
              </a:lnSpc>
              <a:spcBef>
                <a:spcPts val="450"/>
              </a:spcBef>
              <a:buAutoNum type="alphaLcPeriod"/>
              <a:tabLst>
                <a:tab pos="478790" algn="l"/>
              </a:tabLst>
            </a:pPr>
            <a:r>
              <a:rPr sz="2150" b="1" spc="-15" dirty="0">
                <a:latin typeface="Calibri"/>
                <a:cs typeface="Calibri"/>
              </a:rPr>
              <a:t>Etika</a:t>
            </a:r>
            <a:r>
              <a:rPr sz="2150" b="1" spc="-35" dirty="0">
                <a:latin typeface="Calibri"/>
                <a:cs typeface="Calibri"/>
              </a:rPr>
              <a:t> </a:t>
            </a:r>
            <a:r>
              <a:rPr sz="2150" b="1" dirty="0">
                <a:latin typeface="Calibri"/>
                <a:cs typeface="Calibri"/>
              </a:rPr>
              <a:t>Umum</a:t>
            </a:r>
            <a:endParaRPr sz="2150">
              <a:latin typeface="Calibri"/>
              <a:cs typeface="Calibri"/>
            </a:endParaRPr>
          </a:p>
          <a:p>
            <a:pPr marL="163195" marR="5715" indent="160020">
              <a:lnSpc>
                <a:spcPct val="100000"/>
              </a:lnSpc>
              <a:spcBef>
                <a:spcPts val="440"/>
              </a:spcBef>
            </a:pPr>
            <a:r>
              <a:rPr sz="2150" b="1" spc="-35" dirty="0">
                <a:latin typeface="Calibri"/>
                <a:cs typeface="Calibri"/>
              </a:rPr>
              <a:t>Menekankan</a:t>
            </a:r>
            <a:r>
              <a:rPr sz="2150" b="1" spc="95" dirty="0">
                <a:latin typeface="Calibri"/>
                <a:cs typeface="Calibri"/>
              </a:rPr>
              <a:t> </a:t>
            </a:r>
            <a:r>
              <a:rPr sz="2150" b="1" spc="-30" dirty="0">
                <a:latin typeface="Calibri"/>
                <a:cs typeface="Calibri"/>
              </a:rPr>
              <a:t>pada</a:t>
            </a:r>
            <a:r>
              <a:rPr sz="2150" b="1" spc="80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tema2</a:t>
            </a:r>
            <a:r>
              <a:rPr sz="2150" b="1" spc="90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umum</a:t>
            </a:r>
            <a:r>
              <a:rPr sz="2150" b="1" spc="95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(apa</a:t>
            </a:r>
            <a:r>
              <a:rPr sz="2150" b="1" spc="80" dirty="0">
                <a:latin typeface="Calibri"/>
                <a:cs typeface="Calibri"/>
              </a:rPr>
              <a:t> </a:t>
            </a:r>
            <a:r>
              <a:rPr sz="2150" b="1" spc="-40" dirty="0">
                <a:latin typeface="Calibri"/>
                <a:cs typeface="Calibri"/>
              </a:rPr>
              <a:t>yg</a:t>
            </a:r>
            <a:r>
              <a:rPr sz="2150" b="1" spc="95" dirty="0">
                <a:latin typeface="Calibri"/>
                <a:cs typeface="Calibri"/>
              </a:rPr>
              <a:t> </a:t>
            </a:r>
            <a:r>
              <a:rPr sz="2150" b="1" spc="-35" dirty="0">
                <a:latin typeface="Calibri"/>
                <a:cs typeface="Calibri"/>
              </a:rPr>
              <a:t>dimaksud</a:t>
            </a:r>
            <a:r>
              <a:rPr sz="2150" b="1" spc="85" dirty="0">
                <a:latin typeface="Calibri"/>
                <a:cs typeface="Calibri"/>
              </a:rPr>
              <a:t> </a:t>
            </a:r>
            <a:r>
              <a:rPr sz="2150" b="1" spc="-20" dirty="0">
                <a:latin typeface="Calibri"/>
                <a:cs typeface="Calibri"/>
              </a:rPr>
              <a:t>norma</a:t>
            </a:r>
            <a:r>
              <a:rPr sz="2150" b="1" spc="80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etis?</a:t>
            </a:r>
            <a:r>
              <a:rPr sz="2150" b="1" spc="85" dirty="0">
                <a:latin typeface="Calibri"/>
                <a:cs typeface="Calibri"/>
              </a:rPr>
              <a:t> </a:t>
            </a:r>
            <a:r>
              <a:rPr sz="2150" b="1" spc="-20" dirty="0">
                <a:latin typeface="Calibri"/>
                <a:cs typeface="Calibri"/>
              </a:rPr>
              <a:t>Mgp </a:t>
            </a:r>
            <a:r>
              <a:rPr sz="2150" b="1" spc="-470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norma</a:t>
            </a:r>
            <a:r>
              <a:rPr sz="2150" b="1" spc="-5" dirty="0">
                <a:latin typeface="Calibri"/>
                <a:cs typeface="Calibri"/>
              </a:rPr>
              <a:t> </a:t>
            </a:r>
            <a:r>
              <a:rPr sz="2150" b="1" spc="-40" dirty="0">
                <a:latin typeface="Calibri"/>
                <a:cs typeface="Calibri"/>
              </a:rPr>
              <a:t>moral</a:t>
            </a:r>
            <a:r>
              <a:rPr sz="2150" b="1" dirty="0">
                <a:latin typeface="Calibri"/>
                <a:cs typeface="Calibri"/>
              </a:rPr>
              <a:t> </a:t>
            </a:r>
            <a:r>
              <a:rPr sz="2150" b="1" spc="-35" dirty="0">
                <a:latin typeface="Calibri"/>
                <a:cs typeface="Calibri"/>
              </a:rPr>
              <a:t>mengikat</a:t>
            </a:r>
            <a:r>
              <a:rPr sz="2150" b="1" spc="-5" dirty="0">
                <a:latin typeface="Calibri"/>
                <a:cs typeface="Calibri"/>
              </a:rPr>
              <a:t> </a:t>
            </a:r>
            <a:r>
              <a:rPr sz="2150" b="1" spc="-35" dirty="0">
                <a:latin typeface="Calibri"/>
                <a:cs typeface="Calibri"/>
              </a:rPr>
              <a:t>kita?</a:t>
            </a:r>
            <a:endParaRPr sz="2150">
              <a:latin typeface="Calibri"/>
              <a:cs typeface="Calibri"/>
            </a:endParaRPr>
          </a:p>
          <a:p>
            <a:pPr marL="490220" lvl="1" indent="-282575">
              <a:lnSpc>
                <a:spcPct val="100000"/>
              </a:lnSpc>
              <a:spcBef>
                <a:spcPts val="450"/>
              </a:spcBef>
              <a:buAutoNum type="alphaLcPeriod" startAt="2"/>
              <a:tabLst>
                <a:tab pos="490855" algn="l"/>
              </a:tabLst>
            </a:pPr>
            <a:r>
              <a:rPr sz="2150" b="1" spc="-15" dirty="0">
                <a:latin typeface="Calibri"/>
                <a:cs typeface="Calibri"/>
              </a:rPr>
              <a:t>Etika</a:t>
            </a:r>
            <a:r>
              <a:rPr sz="2150" b="1" spc="-30" dirty="0">
                <a:latin typeface="Calibri"/>
                <a:cs typeface="Calibri"/>
              </a:rPr>
              <a:t> </a:t>
            </a:r>
            <a:r>
              <a:rPr sz="2150" b="1" dirty="0">
                <a:latin typeface="Calibri"/>
                <a:cs typeface="Calibri"/>
              </a:rPr>
              <a:t>Khusus</a:t>
            </a:r>
            <a:endParaRPr sz="2150">
              <a:latin typeface="Calibri"/>
              <a:cs typeface="Calibri"/>
            </a:endParaRPr>
          </a:p>
          <a:p>
            <a:pPr marL="163195" marR="5715" indent="412750">
              <a:lnSpc>
                <a:spcPct val="100400"/>
              </a:lnSpc>
              <a:spcBef>
                <a:spcPts val="430"/>
              </a:spcBef>
            </a:pPr>
            <a:r>
              <a:rPr sz="2150" b="1" spc="-45" dirty="0">
                <a:latin typeface="Calibri"/>
                <a:cs typeface="Calibri"/>
              </a:rPr>
              <a:t>Upaya</a:t>
            </a:r>
            <a:r>
              <a:rPr sz="2150" b="1" spc="40" dirty="0">
                <a:latin typeface="Calibri"/>
                <a:cs typeface="Calibri"/>
              </a:rPr>
              <a:t> </a:t>
            </a:r>
            <a:r>
              <a:rPr sz="2150" b="1" spc="-35" dirty="0">
                <a:latin typeface="Calibri"/>
                <a:cs typeface="Calibri"/>
              </a:rPr>
              <a:t>untuk</a:t>
            </a:r>
            <a:r>
              <a:rPr sz="2150" b="1" spc="35" dirty="0">
                <a:latin typeface="Calibri"/>
                <a:cs typeface="Calibri"/>
              </a:rPr>
              <a:t> </a:t>
            </a:r>
            <a:r>
              <a:rPr sz="2150" b="1" spc="-30" dirty="0">
                <a:latin typeface="Calibri"/>
                <a:cs typeface="Calibri"/>
              </a:rPr>
              <a:t>menerapkan</a:t>
            </a:r>
            <a:r>
              <a:rPr sz="2150" b="1" spc="35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prinsip-prinsip</a:t>
            </a:r>
            <a:r>
              <a:rPr sz="2150" b="1" spc="25" dirty="0">
                <a:latin typeface="Calibri"/>
                <a:cs typeface="Calibri"/>
              </a:rPr>
              <a:t> </a:t>
            </a:r>
            <a:r>
              <a:rPr sz="2150" b="1" spc="-45" dirty="0">
                <a:latin typeface="Calibri"/>
                <a:cs typeface="Calibri"/>
              </a:rPr>
              <a:t>etika</a:t>
            </a:r>
            <a:r>
              <a:rPr sz="2150" b="1" spc="40" dirty="0">
                <a:latin typeface="Calibri"/>
                <a:cs typeface="Calibri"/>
              </a:rPr>
              <a:t> </a:t>
            </a:r>
            <a:r>
              <a:rPr sz="2150" b="1" spc="-25" dirty="0">
                <a:latin typeface="Calibri"/>
                <a:cs typeface="Calibri"/>
              </a:rPr>
              <a:t>umum</a:t>
            </a:r>
            <a:r>
              <a:rPr sz="2150" b="1" spc="20" dirty="0">
                <a:latin typeface="Calibri"/>
                <a:cs typeface="Calibri"/>
              </a:rPr>
              <a:t> </a:t>
            </a:r>
            <a:r>
              <a:rPr sz="2150" b="1" spc="-65" dirty="0">
                <a:latin typeface="Calibri"/>
                <a:cs typeface="Calibri"/>
              </a:rPr>
              <a:t>ke</a:t>
            </a:r>
            <a:r>
              <a:rPr sz="2150" b="1" spc="50" dirty="0">
                <a:latin typeface="Calibri"/>
                <a:cs typeface="Calibri"/>
              </a:rPr>
              <a:t> </a:t>
            </a:r>
            <a:r>
              <a:rPr sz="2150" b="1" spc="-30" dirty="0">
                <a:latin typeface="Calibri"/>
                <a:cs typeface="Calibri"/>
              </a:rPr>
              <a:t>dalam </a:t>
            </a:r>
            <a:r>
              <a:rPr sz="2150" b="1" spc="-475" dirty="0">
                <a:latin typeface="Calibri"/>
                <a:cs typeface="Calibri"/>
              </a:rPr>
              <a:t> </a:t>
            </a:r>
            <a:r>
              <a:rPr sz="2150" b="1" spc="-35" dirty="0">
                <a:latin typeface="Calibri"/>
                <a:cs typeface="Calibri"/>
              </a:rPr>
              <a:t>perilaku</a:t>
            </a:r>
            <a:r>
              <a:rPr sz="2150" b="1" spc="5" dirty="0">
                <a:latin typeface="Calibri"/>
                <a:cs typeface="Calibri"/>
              </a:rPr>
              <a:t> </a:t>
            </a:r>
            <a:r>
              <a:rPr sz="2150" b="1" spc="-30" dirty="0">
                <a:latin typeface="Calibri"/>
                <a:cs typeface="Calibri"/>
              </a:rPr>
              <a:t>manusia</a:t>
            </a:r>
            <a:r>
              <a:rPr sz="2150" b="1" dirty="0">
                <a:latin typeface="Calibri"/>
                <a:cs typeface="Calibri"/>
              </a:rPr>
              <a:t> </a:t>
            </a:r>
            <a:r>
              <a:rPr sz="2150" b="1" spc="-35" dirty="0">
                <a:latin typeface="Calibri"/>
                <a:cs typeface="Calibri"/>
              </a:rPr>
              <a:t>yang</a:t>
            </a:r>
            <a:r>
              <a:rPr sz="2150" b="1" dirty="0">
                <a:latin typeface="Calibri"/>
                <a:cs typeface="Calibri"/>
              </a:rPr>
              <a:t> </a:t>
            </a:r>
            <a:r>
              <a:rPr sz="2150" b="1" spc="-30" dirty="0">
                <a:latin typeface="Calibri"/>
                <a:cs typeface="Calibri"/>
              </a:rPr>
              <a:t>khusus.</a:t>
            </a:r>
            <a:endParaRPr sz="2150">
              <a:latin typeface="Calibri"/>
              <a:cs typeface="Calibri"/>
            </a:endParaRPr>
          </a:p>
          <a:p>
            <a:pPr marL="269875">
              <a:lnSpc>
                <a:spcPct val="100000"/>
              </a:lnSpc>
              <a:spcBef>
                <a:spcPts val="440"/>
              </a:spcBef>
            </a:pPr>
            <a:r>
              <a:rPr sz="2150" b="1" spc="-15" dirty="0">
                <a:latin typeface="Calibri"/>
                <a:cs typeface="Calibri"/>
              </a:rPr>
              <a:t>Etika</a:t>
            </a:r>
            <a:r>
              <a:rPr sz="2150" b="1" dirty="0">
                <a:latin typeface="Calibri"/>
                <a:cs typeface="Calibri"/>
              </a:rPr>
              <a:t> khusus</a:t>
            </a:r>
            <a:r>
              <a:rPr sz="2150" b="1" spc="-5" dirty="0">
                <a:latin typeface="Calibri"/>
                <a:cs typeface="Calibri"/>
              </a:rPr>
              <a:t> </a:t>
            </a:r>
            <a:r>
              <a:rPr sz="2150" b="1" dirty="0">
                <a:latin typeface="Calibri"/>
                <a:cs typeface="Calibri"/>
              </a:rPr>
              <a:t>disebut</a:t>
            </a:r>
            <a:r>
              <a:rPr sz="2150" b="1" spc="5" dirty="0">
                <a:latin typeface="Calibri"/>
                <a:cs typeface="Calibri"/>
              </a:rPr>
              <a:t> </a:t>
            </a:r>
            <a:r>
              <a:rPr sz="2150" b="1" spc="-10" dirty="0">
                <a:latin typeface="Calibri"/>
                <a:cs typeface="Calibri"/>
              </a:rPr>
              <a:t>juga</a:t>
            </a:r>
            <a:r>
              <a:rPr sz="2150" b="1" dirty="0">
                <a:latin typeface="Calibri"/>
                <a:cs typeface="Calibri"/>
              </a:rPr>
              <a:t> </a:t>
            </a:r>
            <a:r>
              <a:rPr sz="2150" b="1" spc="-15" dirty="0">
                <a:latin typeface="Calibri"/>
                <a:cs typeface="Calibri"/>
              </a:rPr>
              <a:t>etika</a:t>
            </a:r>
            <a:r>
              <a:rPr sz="2150" b="1" spc="5" dirty="0">
                <a:latin typeface="Calibri"/>
                <a:cs typeface="Calibri"/>
              </a:rPr>
              <a:t> </a:t>
            </a:r>
            <a:r>
              <a:rPr sz="2150" b="1" spc="-10" dirty="0">
                <a:latin typeface="Calibri"/>
                <a:cs typeface="Calibri"/>
              </a:rPr>
              <a:t>terapan.</a:t>
            </a:r>
            <a:endParaRPr sz="21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52527" y="1596438"/>
            <a:ext cx="8239125" cy="4554855"/>
            <a:chOff x="452527" y="1596438"/>
            <a:chExt cx="8239125" cy="455485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1621430"/>
              <a:ext cx="8229600" cy="452501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457199" y="1621430"/>
              <a:ext cx="8229600" cy="4526280"/>
            </a:xfrm>
            <a:custGeom>
              <a:avLst/>
              <a:gdLst/>
              <a:ahLst/>
              <a:cxnLst/>
              <a:rect l="l" t="t" r="r" b="b"/>
              <a:pathLst>
                <a:path w="8229600" h="4526280">
                  <a:moveTo>
                    <a:pt x="0" y="4526280"/>
                  </a:moveTo>
                  <a:lnTo>
                    <a:pt x="8229600" y="452628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452628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199" y="162143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10"/>
                  </a:moveTo>
                  <a:lnTo>
                    <a:pt x="0" y="4525010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10"/>
                  </a:lnTo>
                  <a:lnTo>
                    <a:pt x="4114800" y="452501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199" y="1601110"/>
              <a:ext cx="8229600" cy="452501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9344">
              <a:solidFill>
                <a:srgbClr val="BD4A4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627380" y="1542690"/>
            <a:ext cx="7973059" cy="414020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820"/>
              </a:spcBef>
            </a:pPr>
            <a:r>
              <a:rPr sz="3600" b="1" dirty="0">
                <a:latin typeface="Calibri"/>
                <a:cs typeface="Calibri"/>
              </a:rPr>
              <a:t>3.</a:t>
            </a:r>
            <a:r>
              <a:rPr sz="3600" b="1" spc="-60" dirty="0">
                <a:latin typeface="Calibri"/>
                <a:cs typeface="Calibri"/>
              </a:rPr>
              <a:t> </a:t>
            </a:r>
            <a:r>
              <a:rPr sz="3600" b="1" spc="-25" dirty="0">
                <a:latin typeface="Calibri"/>
                <a:cs typeface="Calibri"/>
              </a:rPr>
              <a:t>Metaetika</a:t>
            </a:r>
            <a:endParaRPr sz="3600">
              <a:latin typeface="Calibri"/>
              <a:cs typeface="Calibri"/>
            </a:endParaRPr>
          </a:p>
          <a:p>
            <a:pPr marL="264160" marR="5080" indent="284480" algn="just">
              <a:lnSpc>
                <a:spcPct val="100000"/>
              </a:lnSpc>
              <a:spcBef>
                <a:spcPts val="720"/>
              </a:spcBef>
            </a:pPr>
            <a:r>
              <a:rPr sz="3600" b="1" spc="-75" dirty="0">
                <a:latin typeface="Calibri"/>
                <a:cs typeface="Calibri"/>
              </a:rPr>
              <a:t>Kajian</a:t>
            </a:r>
            <a:r>
              <a:rPr sz="3600" b="1" spc="-70" dirty="0">
                <a:latin typeface="Calibri"/>
                <a:cs typeface="Calibri"/>
              </a:rPr>
              <a:t> yg</a:t>
            </a:r>
            <a:r>
              <a:rPr sz="3600" b="1" spc="-65" dirty="0">
                <a:latin typeface="Calibri"/>
                <a:cs typeface="Calibri"/>
              </a:rPr>
              <a:t> ditujukan</a:t>
            </a:r>
            <a:r>
              <a:rPr sz="3600" b="1" spc="685" dirty="0">
                <a:latin typeface="Calibri"/>
                <a:cs typeface="Calibri"/>
              </a:rPr>
              <a:t> </a:t>
            </a:r>
            <a:r>
              <a:rPr sz="3600" b="1" spc="-50" dirty="0">
                <a:latin typeface="Calibri"/>
                <a:cs typeface="Calibri"/>
              </a:rPr>
              <a:t>pada</a:t>
            </a:r>
            <a:r>
              <a:rPr sz="3600" b="1" spc="-45" dirty="0">
                <a:latin typeface="Calibri"/>
                <a:cs typeface="Calibri"/>
              </a:rPr>
              <a:t> </a:t>
            </a:r>
            <a:r>
              <a:rPr sz="3600" b="1" spc="-55" dirty="0">
                <a:latin typeface="Calibri"/>
                <a:cs typeface="Calibri"/>
              </a:rPr>
              <a:t>ungkapan- </a:t>
            </a:r>
            <a:r>
              <a:rPr sz="3600" b="1" spc="-50" dirty="0">
                <a:latin typeface="Calibri"/>
                <a:cs typeface="Calibri"/>
              </a:rPr>
              <a:t> </a:t>
            </a:r>
            <a:r>
              <a:rPr sz="3600" b="1" spc="-60" dirty="0">
                <a:latin typeface="Calibri"/>
                <a:cs typeface="Calibri"/>
              </a:rPr>
              <a:t>ungkapan </a:t>
            </a:r>
            <a:r>
              <a:rPr sz="3600" b="1" spc="-50" dirty="0">
                <a:latin typeface="Calibri"/>
                <a:cs typeface="Calibri"/>
              </a:rPr>
              <a:t>etis </a:t>
            </a:r>
            <a:r>
              <a:rPr sz="3600" b="1" spc="-55" dirty="0">
                <a:latin typeface="Calibri"/>
                <a:cs typeface="Calibri"/>
              </a:rPr>
              <a:t>. Bahasa etis </a:t>
            </a:r>
            <a:r>
              <a:rPr sz="3600" b="1" spc="-70" dirty="0">
                <a:latin typeface="Calibri"/>
                <a:cs typeface="Calibri"/>
              </a:rPr>
              <a:t>atau</a:t>
            </a:r>
            <a:r>
              <a:rPr sz="3600" b="1" spc="670" dirty="0">
                <a:latin typeface="Calibri"/>
                <a:cs typeface="Calibri"/>
              </a:rPr>
              <a:t> </a:t>
            </a:r>
            <a:r>
              <a:rPr sz="3600" b="1" spc="-50" dirty="0">
                <a:latin typeface="Calibri"/>
                <a:cs typeface="Calibri"/>
              </a:rPr>
              <a:t>bahasa </a:t>
            </a:r>
            <a:r>
              <a:rPr sz="3600" b="1" spc="-45" dirty="0">
                <a:latin typeface="Calibri"/>
                <a:cs typeface="Calibri"/>
              </a:rPr>
              <a:t> </a:t>
            </a:r>
            <a:r>
              <a:rPr sz="3600" b="1" spc="-65" dirty="0">
                <a:latin typeface="Calibri"/>
                <a:cs typeface="Calibri"/>
              </a:rPr>
              <a:t>yg </a:t>
            </a:r>
            <a:r>
              <a:rPr sz="3600" b="1" spc="-60" dirty="0">
                <a:latin typeface="Calibri"/>
                <a:cs typeface="Calibri"/>
              </a:rPr>
              <a:t>digunakan </a:t>
            </a:r>
            <a:r>
              <a:rPr sz="3600" b="1" spc="-55" dirty="0">
                <a:latin typeface="Calibri"/>
                <a:cs typeface="Calibri"/>
              </a:rPr>
              <a:t>dalam </a:t>
            </a:r>
            <a:r>
              <a:rPr sz="3600" b="1" spc="-45" dirty="0">
                <a:latin typeface="Calibri"/>
                <a:cs typeface="Calibri"/>
              </a:rPr>
              <a:t>bidang </a:t>
            </a:r>
            <a:r>
              <a:rPr sz="3600" b="1" spc="-65" dirty="0">
                <a:latin typeface="Calibri"/>
                <a:cs typeface="Calibri"/>
              </a:rPr>
              <a:t>moral </a:t>
            </a:r>
            <a:r>
              <a:rPr sz="3600" b="1" spc="-75" dirty="0">
                <a:latin typeface="Calibri"/>
                <a:cs typeface="Calibri"/>
              </a:rPr>
              <a:t>dikaji </a:t>
            </a:r>
            <a:r>
              <a:rPr sz="3600" b="1" spc="-70" dirty="0">
                <a:latin typeface="Calibri"/>
                <a:cs typeface="Calibri"/>
              </a:rPr>
              <a:t> </a:t>
            </a:r>
            <a:r>
              <a:rPr sz="3600" b="1" spc="-55" dirty="0">
                <a:latin typeface="Calibri"/>
                <a:cs typeface="Calibri"/>
              </a:rPr>
              <a:t>secara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50" dirty="0">
                <a:latin typeface="Calibri"/>
                <a:cs typeface="Calibri"/>
              </a:rPr>
              <a:t>logis.</a:t>
            </a:r>
            <a:endParaRPr sz="3600">
              <a:latin typeface="Calibri"/>
              <a:cs typeface="Calibri"/>
            </a:endParaRPr>
          </a:p>
          <a:p>
            <a:pPr marL="264160" marR="5715" indent="-19050" algn="just">
              <a:lnSpc>
                <a:spcPct val="100000"/>
              </a:lnSpc>
              <a:spcBef>
                <a:spcPts val="720"/>
              </a:spcBef>
            </a:pPr>
            <a:r>
              <a:rPr sz="3600" b="1" spc="-65" dirty="0">
                <a:latin typeface="Calibri"/>
                <a:cs typeface="Calibri"/>
              </a:rPr>
              <a:t>Meta </a:t>
            </a:r>
            <a:r>
              <a:rPr sz="3600" b="1" spc="-80" dirty="0">
                <a:latin typeface="Calibri"/>
                <a:cs typeface="Calibri"/>
              </a:rPr>
              <a:t>etika </a:t>
            </a:r>
            <a:r>
              <a:rPr sz="3600" b="1" spc="-50" dirty="0">
                <a:latin typeface="Calibri"/>
                <a:cs typeface="Calibri"/>
              </a:rPr>
              <a:t>menganalisis </a:t>
            </a:r>
            <a:r>
              <a:rPr sz="3600" b="1" spc="-65" dirty="0">
                <a:latin typeface="Calibri"/>
                <a:cs typeface="Calibri"/>
              </a:rPr>
              <a:t>logika </a:t>
            </a:r>
            <a:r>
              <a:rPr sz="3600" b="1" spc="-50" dirty="0">
                <a:latin typeface="Calibri"/>
                <a:cs typeface="Calibri"/>
              </a:rPr>
              <a:t>perbuatan </a:t>
            </a:r>
            <a:r>
              <a:rPr sz="3600" b="1" spc="-800" dirty="0">
                <a:latin typeface="Calibri"/>
                <a:cs typeface="Calibri"/>
              </a:rPr>
              <a:t> </a:t>
            </a:r>
            <a:r>
              <a:rPr sz="3600" b="1" spc="-55" dirty="0">
                <a:latin typeface="Calibri"/>
                <a:cs typeface="Calibri"/>
              </a:rPr>
              <a:t>dalam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80" dirty="0">
                <a:latin typeface="Calibri"/>
                <a:cs typeface="Calibri"/>
              </a:rPr>
              <a:t>kaitan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50" dirty="0">
                <a:latin typeface="Calibri"/>
                <a:cs typeface="Calibri"/>
              </a:rPr>
              <a:t>dengan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55" dirty="0">
                <a:latin typeface="Calibri"/>
                <a:cs typeface="Calibri"/>
              </a:rPr>
              <a:t>‘baik’</a:t>
            </a:r>
            <a:r>
              <a:rPr sz="3600" b="1" spc="-10" dirty="0">
                <a:latin typeface="Calibri"/>
                <a:cs typeface="Calibri"/>
              </a:rPr>
              <a:t> </a:t>
            </a:r>
            <a:r>
              <a:rPr sz="3600" b="1" spc="-70" dirty="0">
                <a:latin typeface="Calibri"/>
                <a:cs typeface="Calibri"/>
              </a:rPr>
              <a:t>atau</a:t>
            </a:r>
            <a:r>
              <a:rPr sz="3600" b="1" dirty="0">
                <a:latin typeface="Calibri"/>
                <a:cs typeface="Calibri"/>
              </a:rPr>
              <a:t> </a:t>
            </a:r>
            <a:r>
              <a:rPr sz="3600" b="1" spc="-45" dirty="0">
                <a:latin typeface="Calibri"/>
                <a:cs typeface="Calibri"/>
              </a:rPr>
              <a:t>‘buruk’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3017" y="3060022"/>
            <a:ext cx="2026285" cy="1240155"/>
            <a:chOff x="-13017" y="3060022"/>
            <a:chExt cx="2026285" cy="1240155"/>
          </a:xfrm>
        </p:grpSpPr>
        <p:sp>
          <p:nvSpPr>
            <p:cNvPr id="3" name="object 3"/>
            <p:cNvSpPr/>
            <p:nvPr/>
          </p:nvSpPr>
          <p:spPr>
            <a:xfrm>
              <a:off x="0" y="3376570"/>
              <a:ext cx="1695450" cy="910590"/>
            </a:xfrm>
            <a:custGeom>
              <a:avLst/>
              <a:gdLst/>
              <a:ahLst/>
              <a:cxnLst/>
              <a:rect l="l" t="t" r="r" b="b"/>
              <a:pathLst>
                <a:path w="1695450" h="910589">
                  <a:moveTo>
                    <a:pt x="0" y="0"/>
                  </a:moveTo>
                  <a:lnTo>
                    <a:pt x="1695450" y="0"/>
                  </a:lnTo>
                  <a:lnTo>
                    <a:pt x="1695450" y="910590"/>
                  </a:lnTo>
                  <a:lnTo>
                    <a:pt x="0" y="9105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695449" y="3073040"/>
              <a:ext cx="304800" cy="1214120"/>
            </a:xfrm>
            <a:custGeom>
              <a:avLst/>
              <a:gdLst/>
              <a:ahLst/>
              <a:cxnLst/>
              <a:rect l="l" t="t" r="r" b="b"/>
              <a:pathLst>
                <a:path w="304800" h="1214120">
                  <a:moveTo>
                    <a:pt x="304800" y="0"/>
                  </a:moveTo>
                  <a:lnTo>
                    <a:pt x="0" y="303529"/>
                  </a:lnTo>
                  <a:lnTo>
                    <a:pt x="0" y="1214120"/>
                  </a:lnTo>
                  <a:lnTo>
                    <a:pt x="304800" y="910589"/>
                  </a:lnTo>
                  <a:lnTo>
                    <a:pt x="304800" y="0"/>
                  </a:lnTo>
                  <a:close/>
                </a:path>
              </a:pathLst>
            </a:custGeom>
            <a:solidFill>
              <a:srgbClr val="3E66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3073040"/>
              <a:ext cx="2000250" cy="303530"/>
            </a:xfrm>
            <a:custGeom>
              <a:avLst/>
              <a:gdLst/>
              <a:ahLst/>
              <a:cxnLst/>
              <a:rect l="l" t="t" r="r" b="b"/>
              <a:pathLst>
                <a:path w="2000250" h="303529">
                  <a:moveTo>
                    <a:pt x="2000250" y="0"/>
                  </a:moveTo>
                  <a:lnTo>
                    <a:pt x="303530" y="0"/>
                  </a:lnTo>
                  <a:lnTo>
                    <a:pt x="0" y="303529"/>
                  </a:lnTo>
                  <a:lnTo>
                    <a:pt x="1695450" y="303529"/>
                  </a:lnTo>
                  <a:lnTo>
                    <a:pt x="2000250" y="0"/>
                  </a:lnTo>
                  <a:close/>
                </a:path>
              </a:pathLst>
            </a:custGeom>
            <a:solidFill>
              <a:srgbClr val="7199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3073040"/>
              <a:ext cx="2000250" cy="1214120"/>
            </a:xfrm>
            <a:custGeom>
              <a:avLst/>
              <a:gdLst/>
              <a:ahLst/>
              <a:cxnLst/>
              <a:rect l="l" t="t" r="r" b="b"/>
              <a:pathLst>
                <a:path w="2000250" h="1214120">
                  <a:moveTo>
                    <a:pt x="0" y="303529"/>
                  </a:moveTo>
                  <a:lnTo>
                    <a:pt x="303530" y="0"/>
                  </a:lnTo>
                  <a:lnTo>
                    <a:pt x="2000250" y="0"/>
                  </a:lnTo>
                  <a:lnTo>
                    <a:pt x="2000250" y="910589"/>
                  </a:lnTo>
                  <a:lnTo>
                    <a:pt x="1695450" y="1214120"/>
                  </a:lnTo>
                  <a:lnTo>
                    <a:pt x="0" y="1214120"/>
                  </a:lnTo>
                  <a:lnTo>
                    <a:pt x="0" y="303529"/>
                  </a:lnTo>
                  <a:close/>
                </a:path>
                <a:path w="2000250" h="1214120">
                  <a:moveTo>
                    <a:pt x="0" y="303529"/>
                  </a:moveTo>
                  <a:lnTo>
                    <a:pt x="1695450" y="303529"/>
                  </a:lnTo>
                  <a:lnTo>
                    <a:pt x="2000250" y="0"/>
                  </a:lnTo>
                </a:path>
                <a:path w="2000250" h="1214120">
                  <a:moveTo>
                    <a:pt x="1695450" y="303529"/>
                  </a:moveTo>
                  <a:lnTo>
                    <a:pt x="1695450" y="1214120"/>
                  </a:lnTo>
                </a:path>
                <a:path w="2000250" h="1214120">
                  <a:moveTo>
                    <a:pt x="0" y="0"/>
                  </a:moveTo>
                  <a:lnTo>
                    <a:pt x="0" y="0"/>
                  </a:lnTo>
                </a:path>
                <a:path w="2000250" h="1214120">
                  <a:moveTo>
                    <a:pt x="2000250" y="1214120"/>
                  </a:moveTo>
                  <a:lnTo>
                    <a:pt x="2000250" y="1214120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280670" y="3544210"/>
            <a:ext cx="11328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1630" marR="5080" indent="-32893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Tiga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macam </a:t>
            </a:r>
            <a:r>
              <a:rPr sz="1800" spc="-3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2915860" y="1917281"/>
            <a:ext cx="1598295" cy="597535"/>
            <a:chOff x="2915860" y="1917281"/>
            <a:chExt cx="1598295" cy="597535"/>
          </a:xfrm>
        </p:grpSpPr>
        <p:sp>
          <p:nvSpPr>
            <p:cNvPr id="9" name="object 9"/>
            <p:cNvSpPr/>
            <p:nvPr/>
          </p:nvSpPr>
          <p:spPr>
            <a:xfrm>
              <a:off x="2928620" y="2072280"/>
              <a:ext cx="1428750" cy="429259"/>
            </a:xfrm>
            <a:custGeom>
              <a:avLst/>
              <a:gdLst/>
              <a:ahLst/>
              <a:cxnLst/>
              <a:rect l="l" t="t" r="r" b="b"/>
              <a:pathLst>
                <a:path w="1428750" h="429260">
                  <a:moveTo>
                    <a:pt x="0" y="0"/>
                  </a:moveTo>
                  <a:lnTo>
                    <a:pt x="1428750" y="0"/>
                  </a:lnTo>
                  <a:lnTo>
                    <a:pt x="1428750" y="429260"/>
                  </a:lnTo>
                  <a:lnTo>
                    <a:pt x="0" y="42926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357369" y="1930040"/>
              <a:ext cx="143510" cy="571500"/>
            </a:xfrm>
            <a:custGeom>
              <a:avLst/>
              <a:gdLst/>
              <a:ahLst/>
              <a:cxnLst/>
              <a:rect l="l" t="t" r="r" b="b"/>
              <a:pathLst>
                <a:path w="143510" h="571500">
                  <a:moveTo>
                    <a:pt x="143509" y="0"/>
                  </a:moveTo>
                  <a:lnTo>
                    <a:pt x="0" y="142239"/>
                  </a:lnTo>
                  <a:lnTo>
                    <a:pt x="0" y="571500"/>
                  </a:lnTo>
                  <a:lnTo>
                    <a:pt x="143509" y="42798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3E66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928620" y="1930040"/>
              <a:ext cx="1572260" cy="142240"/>
            </a:xfrm>
            <a:custGeom>
              <a:avLst/>
              <a:gdLst/>
              <a:ahLst/>
              <a:cxnLst/>
              <a:rect l="l" t="t" r="r" b="b"/>
              <a:pathLst>
                <a:path w="1572260" h="142239">
                  <a:moveTo>
                    <a:pt x="1572259" y="0"/>
                  </a:moveTo>
                  <a:lnTo>
                    <a:pt x="143510" y="0"/>
                  </a:lnTo>
                  <a:lnTo>
                    <a:pt x="0" y="142239"/>
                  </a:lnTo>
                  <a:lnTo>
                    <a:pt x="1428750" y="142239"/>
                  </a:lnTo>
                  <a:lnTo>
                    <a:pt x="1572259" y="0"/>
                  </a:lnTo>
                  <a:close/>
                </a:path>
              </a:pathLst>
            </a:custGeom>
            <a:solidFill>
              <a:srgbClr val="7199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928620" y="1930040"/>
              <a:ext cx="1572260" cy="571500"/>
            </a:xfrm>
            <a:custGeom>
              <a:avLst/>
              <a:gdLst/>
              <a:ahLst/>
              <a:cxnLst/>
              <a:rect l="l" t="t" r="r" b="b"/>
              <a:pathLst>
                <a:path w="1572260" h="571500">
                  <a:moveTo>
                    <a:pt x="0" y="142239"/>
                  </a:moveTo>
                  <a:lnTo>
                    <a:pt x="143510" y="0"/>
                  </a:lnTo>
                  <a:lnTo>
                    <a:pt x="1572259" y="0"/>
                  </a:lnTo>
                  <a:lnTo>
                    <a:pt x="1572259" y="427989"/>
                  </a:lnTo>
                  <a:lnTo>
                    <a:pt x="1428750" y="571500"/>
                  </a:lnTo>
                  <a:lnTo>
                    <a:pt x="0" y="571500"/>
                  </a:lnTo>
                  <a:lnTo>
                    <a:pt x="0" y="142239"/>
                  </a:lnTo>
                  <a:close/>
                </a:path>
                <a:path w="1572260" h="571500">
                  <a:moveTo>
                    <a:pt x="0" y="142239"/>
                  </a:moveTo>
                  <a:lnTo>
                    <a:pt x="1428750" y="142239"/>
                  </a:lnTo>
                  <a:lnTo>
                    <a:pt x="1572259" y="0"/>
                  </a:lnTo>
                </a:path>
                <a:path w="1572260" h="571500">
                  <a:moveTo>
                    <a:pt x="1428750" y="142239"/>
                  </a:moveTo>
                  <a:lnTo>
                    <a:pt x="1428750" y="571500"/>
                  </a:lnTo>
                </a:path>
                <a:path w="1572260" h="571500">
                  <a:moveTo>
                    <a:pt x="0" y="0"/>
                  </a:moveTo>
                  <a:lnTo>
                    <a:pt x="0" y="0"/>
                  </a:lnTo>
                </a:path>
                <a:path w="1572260" h="571500">
                  <a:moveTo>
                    <a:pt x="1572259" y="571500"/>
                  </a:moveTo>
                  <a:lnTo>
                    <a:pt x="1572259" y="571500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1995487" y="2172610"/>
            <a:ext cx="2374900" cy="2730500"/>
            <a:chOff x="1995487" y="2172610"/>
            <a:chExt cx="2374900" cy="2730500"/>
          </a:xfrm>
        </p:grpSpPr>
        <p:sp>
          <p:nvSpPr>
            <p:cNvPr id="14" name="object 14"/>
            <p:cNvSpPr/>
            <p:nvPr/>
          </p:nvSpPr>
          <p:spPr>
            <a:xfrm>
              <a:off x="2000250" y="3572150"/>
              <a:ext cx="631190" cy="1270"/>
            </a:xfrm>
            <a:custGeom>
              <a:avLst/>
              <a:gdLst/>
              <a:ahLst/>
              <a:cxnLst/>
              <a:rect l="l" t="t" r="r" b="b"/>
              <a:pathLst>
                <a:path w="631189" h="1270">
                  <a:moveTo>
                    <a:pt x="0" y="0"/>
                  </a:moveTo>
                  <a:lnTo>
                    <a:pt x="631189" y="1269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26359" y="3530240"/>
              <a:ext cx="87629" cy="8763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2499359" y="2215790"/>
              <a:ext cx="275590" cy="0"/>
            </a:xfrm>
            <a:custGeom>
              <a:avLst/>
              <a:gdLst/>
              <a:ahLst/>
              <a:cxnLst/>
              <a:rect l="l" t="t" r="r" b="b"/>
              <a:pathLst>
                <a:path w="275589">
                  <a:moveTo>
                    <a:pt x="0" y="0"/>
                  </a:moveTo>
                  <a:lnTo>
                    <a:pt x="275589" y="0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768600" y="2172610"/>
              <a:ext cx="88900" cy="8762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2500630" y="2215790"/>
              <a:ext cx="274320" cy="2644140"/>
            </a:xfrm>
            <a:custGeom>
              <a:avLst/>
              <a:gdLst/>
              <a:ahLst/>
              <a:cxnLst/>
              <a:rect l="l" t="t" r="r" b="b"/>
              <a:pathLst>
                <a:path w="274319" h="2644140">
                  <a:moveTo>
                    <a:pt x="1269" y="0"/>
                  </a:moveTo>
                  <a:lnTo>
                    <a:pt x="0" y="2642870"/>
                  </a:lnTo>
                </a:path>
                <a:path w="274319" h="2644140">
                  <a:moveTo>
                    <a:pt x="71119" y="2642870"/>
                  </a:moveTo>
                  <a:lnTo>
                    <a:pt x="274319" y="2644140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68600" y="4815480"/>
              <a:ext cx="88900" cy="87630"/>
            </a:xfrm>
            <a:custGeom>
              <a:avLst/>
              <a:gdLst/>
              <a:ahLst/>
              <a:cxnLst/>
              <a:rect l="l" t="t" r="r" b="b"/>
              <a:pathLst>
                <a:path w="88900" h="87629">
                  <a:moveTo>
                    <a:pt x="7619" y="0"/>
                  </a:moveTo>
                  <a:lnTo>
                    <a:pt x="1269" y="6350"/>
                  </a:lnTo>
                  <a:lnTo>
                    <a:pt x="63500" y="39370"/>
                  </a:lnTo>
                  <a:lnTo>
                    <a:pt x="0" y="39370"/>
                  </a:lnTo>
                  <a:lnTo>
                    <a:pt x="0" y="48260"/>
                  </a:lnTo>
                  <a:lnTo>
                    <a:pt x="63500" y="48260"/>
                  </a:lnTo>
                  <a:lnTo>
                    <a:pt x="0" y="81280"/>
                  </a:lnTo>
                  <a:lnTo>
                    <a:pt x="7619" y="87630"/>
                  </a:lnTo>
                  <a:lnTo>
                    <a:pt x="88900" y="44450"/>
                  </a:lnTo>
                  <a:lnTo>
                    <a:pt x="7619" y="0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785109" y="3447690"/>
              <a:ext cx="1410970" cy="481330"/>
            </a:xfrm>
            <a:custGeom>
              <a:avLst/>
              <a:gdLst/>
              <a:ahLst/>
              <a:cxnLst/>
              <a:rect l="l" t="t" r="r" b="b"/>
              <a:pathLst>
                <a:path w="1410970" h="481329">
                  <a:moveTo>
                    <a:pt x="0" y="0"/>
                  </a:moveTo>
                  <a:lnTo>
                    <a:pt x="1410969" y="0"/>
                  </a:lnTo>
                  <a:lnTo>
                    <a:pt x="1410969" y="481330"/>
                  </a:lnTo>
                  <a:lnTo>
                    <a:pt x="0" y="48133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196079" y="3286400"/>
              <a:ext cx="161290" cy="642620"/>
            </a:xfrm>
            <a:custGeom>
              <a:avLst/>
              <a:gdLst/>
              <a:ahLst/>
              <a:cxnLst/>
              <a:rect l="l" t="t" r="r" b="b"/>
              <a:pathLst>
                <a:path w="161289" h="642620">
                  <a:moveTo>
                    <a:pt x="161290" y="0"/>
                  </a:moveTo>
                  <a:lnTo>
                    <a:pt x="0" y="161289"/>
                  </a:lnTo>
                  <a:lnTo>
                    <a:pt x="0" y="642619"/>
                  </a:lnTo>
                  <a:lnTo>
                    <a:pt x="161290" y="482600"/>
                  </a:lnTo>
                  <a:lnTo>
                    <a:pt x="161290" y="0"/>
                  </a:lnTo>
                  <a:close/>
                </a:path>
              </a:pathLst>
            </a:custGeom>
            <a:solidFill>
              <a:srgbClr val="3E66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2785109" y="3286400"/>
              <a:ext cx="1572260" cy="161290"/>
            </a:xfrm>
            <a:custGeom>
              <a:avLst/>
              <a:gdLst/>
              <a:ahLst/>
              <a:cxnLst/>
              <a:rect l="l" t="t" r="r" b="b"/>
              <a:pathLst>
                <a:path w="1572260" h="161289">
                  <a:moveTo>
                    <a:pt x="1572260" y="0"/>
                  </a:moveTo>
                  <a:lnTo>
                    <a:pt x="161289" y="0"/>
                  </a:lnTo>
                  <a:lnTo>
                    <a:pt x="0" y="161289"/>
                  </a:lnTo>
                  <a:lnTo>
                    <a:pt x="1410969" y="161289"/>
                  </a:lnTo>
                  <a:lnTo>
                    <a:pt x="1572260" y="0"/>
                  </a:lnTo>
                  <a:close/>
                </a:path>
              </a:pathLst>
            </a:custGeom>
            <a:solidFill>
              <a:srgbClr val="7199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2785109" y="3286400"/>
              <a:ext cx="1572260" cy="642620"/>
            </a:xfrm>
            <a:custGeom>
              <a:avLst/>
              <a:gdLst/>
              <a:ahLst/>
              <a:cxnLst/>
              <a:rect l="l" t="t" r="r" b="b"/>
              <a:pathLst>
                <a:path w="1572260" h="642620">
                  <a:moveTo>
                    <a:pt x="0" y="161289"/>
                  </a:moveTo>
                  <a:lnTo>
                    <a:pt x="161289" y="0"/>
                  </a:lnTo>
                  <a:lnTo>
                    <a:pt x="1572260" y="0"/>
                  </a:lnTo>
                  <a:lnTo>
                    <a:pt x="1572260" y="482600"/>
                  </a:lnTo>
                  <a:lnTo>
                    <a:pt x="1410969" y="642619"/>
                  </a:lnTo>
                  <a:lnTo>
                    <a:pt x="0" y="642619"/>
                  </a:lnTo>
                  <a:lnTo>
                    <a:pt x="0" y="161289"/>
                  </a:lnTo>
                  <a:close/>
                </a:path>
                <a:path w="1572260" h="642620">
                  <a:moveTo>
                    <a:pt x="0" y="161289"/>
                  </a:moveTo>
                  <a:lnTo>
                    <a:pt x="1410969" y="161289"/>
                  </a:lnTo>
                  <a:lnTo>
                    <a:pt x="1572260" y="0"/>
                  </a:lnTo>
                </a:path>
                <a:path w="1572260" h="642620">
                  <a:moveTo>
                    <a:pt x="1410969" y="161289"/>
                  </a:moveTo>
                  <a:lnTo>
                    <a:pt x="1410969" y="642619"/>
                  </a:lnTo>
                </a:path>
                <a:path w="1572260" h="642620">
                  <a:moveTo>
                    <a:pt x="0" y="0"/>
                  </a:moveTo>
                  <a:lnTo>
                    <a:pt x="0" y="0"/>
                  </a:lnTo>
                </a:path>
                <a:path w="1572260" h="642620">
                  <a:moveTo>
                    <a:pt x="1572260" y="642619"/>
                  </a:moveTo>
                  <a:lnTo>
                    <a:pt x="1572260" y="642619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2928620" y="2137050"/>
            <a:ext cx="14160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0">
              <a:lnSpc>
                <a:spcPct val="100000"/>
              </a:lnSpc>
              <a:spcBef>
                <a:spcPts val="100"/>
              </a:spcBef>
            </a:pPr>
            <a:r>
              <a:rPr sz="1800" b="0" spc="-10" dirty="0">
                <a:solidFill>
                  <a:srgbClr val="FFFFFF"/>
                </a:solidFill>
                <a:latin typeface="Calibri"/>
                <a:cs typeface="Calibri"/>
              </a:rPr>
              <a:t>Deskriptif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785110" y="3539130"/>
            <a:ext cx="13982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655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Normatif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2915602" y="4559892"/>
            <a:ext cx="1598295" cy="597535"/>
            <a:chOff x="2915602" y="4559892"/>
            <a:chExt cx="1598295" cy="597535"/>
          </a:xfrm>
        </p:grpSpPr>
        <p:sp>
          <p:nvSpPr>
            <p:cNvPr id="27" name="object 27"/>
            <p:cNvSpPr/>
            <p:nvPr/>
          </p:nvSpPr>
          <p:spPr>
            <a:xfrm>
              <a:off x="2928619" y="4715150"/>
              <a:ext cx="1428750" cy="429259"/>
            </a:xfrm>
            <a:custGeom>
              <a:avLst/>
              <a:gdLst/>
              <a:ahLst/>
              <a:cxnLst/>
              <a:rect l="l" t="t" r="r" b="b"/>
              <a:pathLst>
                <a:path w="1428750" h="429260">
                  <a:moveTo>
                    <a:pt x="0" y="0"/>
                  </a:moveTo>
                  <a:lnTo>
                    <a:pt x="1428750" y="0"/>
                  </a:lnTo>
                  <a:lnTo>
                    <a:pt x="1428750" y="429259"/>
                  </a:lnTo>
                  <a:lnTo>
                    <a:pt x="0" y="4292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4357369" y="4572910"/>
              <a:ext cx="143510" cy="571500"/>
            </a:xfrm>
            <a:custGeom>
              <a:avLst/>
              <a:gdLst/>
              <a:ahLst/>
              <a:cxnLst/>
              <a:rect l="l" t="t" r="r" b="b"/>
              <a:pathLst>
                <a:path w="143510" h="571500">
                  <a:moveTo>
                    <a:pt x="143509" y="0"/>
                  </a:moveTo>
                  <a:lnTo>
                    <a:pt x="0" y="142239"/>
                  </a:lnTo>
                  <a:lnTo>
                    <a:pt x="0" y="571499"/>
                  </a:lnTo>
                  <a:lnTo>
                    <a:pt x="143509" y="42798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3E66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2928619" y="4572910"/>
              <a:ext cx="1572260" cy="142240"/>
            </a:xfrm>
            <a:custGeom>
              <a:avLst/>
              <a:gdLst/>
              <a:ahLst/>
              <a:cxnLst/>
              <a:rect l="l" t="t" r="r" b="b"/>
              <a:pathLst>
                <a:path w="1572260" h="142239">
                  <a:moveTo>
                    <a:pt x="1572259" y="0"/>
                  </a:moveTo>
                  <a:lnTo>
                    <a:pt x="143510" y="0"/>
                  </a:lnTo>
                  <a:lnTo>
                    <a:pt x="0" y="142239"/>
                  </a:lnTo>
                  <a:lnTo>
                    <a:pt x="1428750" y="142239"/>
                  </a:lnTo>
                  <a:lnTo>
                    <a:pt x="1572259" y="0"/>
                  </a:lnTo>
                  <a:close/>
                </a:path>
              </a:pathLst>
            </a:custGeom>
            <a:solidFill>
              <a:srgbClr val="7199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2928619" y="4572910"/>
              <a:ext cx="1572260" cy="571500"/>
            </a:xfrm>
            <a:custGeom>
              <a:avLst/>
              <a:gdLst/>
              <a:ahLst/>
              <a:cxnLst/>
              <a:rect l="l" t="t" r="r" b="b"/>
              <a:pathLst>
                <a:path w="1572260" h="571500">
                  <a:moveTo>
                    <a:pt x="0" y="142239"/>
                  </a:moveTo>
                  <a:lnTo>
                    <a:pt x="143510" y="0"/>
                  </a:lnTo>
                  <a:lnTo>
                    <a:pt x="1572259" y="0"/>
                  </a:lnTo>
                  <a:lnTo>
                    <a:pt x="1572259" y="427989"/>
                  </a:lnTo>
                  <a:lnTo>
                    <a:pt x="1428750" y="571499"/>
                  </a:lnTo>
                  <a:lnTo>
                    <a:pt x="0" y="571499"/>
                  </a:lnTo>
                  <a:lnTo>
                    <a:pt x="0" y="142239"/>
                  </a:lnTo>
                  <a:close/>
                </a:path>
                <a:path w="1572260" h="571500">
                  <a:moveTo>
                    <a:pt x="0" y="142239"/>
                  </a:moveTo>
                  <a:lnTo>
                    <a:pt x="1428750" y="142239"/>
                  </a:lnTo>
                  <a:lnTo>
                    <a:pt x="1572259" y="0"/>
                  </a:lnTo>
                </a:path>
                <a:path w="1572260" h="571500">
                  <a:moveTo>
                    <a:pt x="1428750" y="142239"/>
                  </a:moveTo>
                  <a:lnTo>
                    <a:pt x="1428750" y="571499"/>
                  </a:lnTo>
                </a:path>
                <a:path w="1572260" h="571500">
                  <a:moveTo>
                    <a:pt x="0" y="0"/>
                  </a:moveTo>
                  <a:lnTo>
                    <a:pt x="0" y="0"/>
                  </a:lnTo>
                </a:path>
                <a:path w="1572260" h="571500">
                  <a:moveTo>
                    <a:pt x="1572259" y="571499"/>
                  </a:moveTo>
                  <a:lnTo>
                    <a:pt x="1572259" y="571499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2928620" y="4779920"/>
            <a:ext cx="14160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84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Metaetika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773370" y="3273641"/>
            <a:ext cx="3945890" cy="306070"/>
            <a:chOff x="773370" y="3273641"/>
            <a:chExt cx="3945890" cy="306070"/>
          </a:xfrm>
        </p:grpSpPr>
        <p:sp>
          <p:nvSpPr>
            <p:cNvPr id="33" name="object 33"/>
            <p:cNvSpPr/>
            <p:nvPr/>
          </p:nvSpPr>
          <p:spPr>
            <a:xfrm>
              <a:off x="4286249" y="3572150"/>
              <a:ext cx="427990" cy="2540"/>
            </a:xfrm>
            <a:custGeom>
              <a:avLst/>
              <a:gdLst/>
              <a:ahLst/>
              <a:cxnLst/>
              <a:rect l="l" t="t" r="r" b="b"/>
              <a:pathLst>
                <a:path w="427989" h="2539">
                  <a:moveTo>
                    <a:pt x="0" y="0"/>
                  </a:moveTo>
                  <a:lnTo>
                    <a:pt x="427989" y="2539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4" name="object 3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3370" y="3273641"/>
              <a:ext cx="167758" cy="169028"/>
            </a:xfrm>
            <a:prstGeom prst="rect">
              <a:avLst/>
            </a:prstGeom>
          </p:spPr>
        </p:pic>
      </p:grpSp>
      <p:grpSp>
        <p:nvGrpSpPr>
          <p:cNvPr id="35" name="object 35"/>
          <p:cNvGrpSpPr/>
          <p:nvPr/>
        </p:nvGrpSpPr>
        <p:grpSpPr>
          <a:xfrm>
            <a:off x="4780687" y="2744110"/>
            <a:ext cx="363220" cy="1945639"/>
            <a:chOff x="4780687" y="2744110"/>
            <a:chExt cx="363220" cy="1945639"/>
          </a:xfrm>
        </p:grpSpPr>
        <p:sp>
          <p:nvSpPr>
            <p:cNvPr id="36" name="object 36"/>
            <p:cNvSpPr/>
            <p:nvPr/>
          </p:nvSpPr>
          <p:spPr>
            <a:xfrm>
              <a:off x="4785359" y="2786020"/>
              <a:ext cx="275590" cy="1786889"/>
            </a:xfrm>
            <a:custGeom>
              <a:avLst/>
              <a:gdLst/>
              <a:ahLst/>
              <a:cxnLst/>
              <a:rect l="l" t="t" r="r" b="b"/>
              <a:pathLst>
                <a:path w="275589" h="1786889">
                  <a:moveTo>
                    <a:pt x="2539" y="1270"/>
                  </a:moveTo>
                  <a:lnTo>
                    <a:pt x="1269" y="1786890"/>
                  </a:lnTo>
                </a:path>
                <a:path w="275589" h="1786889">
                  <a:moveTo>
                    <a:pt x="0" y="0"/>
                  </a:moveTo>
                  <a:lnTo>
                    <a:pt x="275589" y="1270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7" name="object 3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54599" y="2744110"/>
              <a:ext cx="88900" cy="87629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4785359" y="4644030"/>
              <a:ext cx="275590" cy="1270"/>
            </a:xfrm>
            <a:custGeom>
              <a:avLst/>
              <a:gdLst/>
              <a:ahLst/>
              <a:cxnLst/>
              <a:rect l="l" t="t" r="r" b="b"/>
              <a:pathLst>
                <a:path w="275589" h="1270">
                  <a:moveTo>
                    <a:pt x="0" y="0"/>
                  </a:moveTo>
                  <a:lnTo>
                    <a:pt x="275589" y="1270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054599" y="4600850"/>
              <a:ext cx="88900" cy="88900"/>
            </a:xfrm>
            <a:prstGeom prst="rect">
              <a:avLst/>
            </a:prstGeom>
          </p:spPr>
        </p:pic>
      </p:grpSp>
      <p:grpSp>
        <p:nvGrpSpPr>
          <p:cNvPr id="40" name="object 40"/>
          <p:cNvGrpSpPr/>
          <p:nvPr/>
        </p:nvGrpSpPr>
        <p:grpSpPr>
          <a:xfrm>
            <a:off x="5201602" y="2703152"/>
            <a:ext cx="1312545" cy="810895"/>
            <a:chOff x="5201602" y="2703152"/>
            <a:chExt cx="1312545" cy="810895"/>
          </a:xfrm>
        </p:grpSpPr>
        <p:sp>
          <p:nvSpPr>
            <p:cNvPr id="41" name="object 41"/>
            <p:cNvSpPr/>
            <p:nvPr/>
          </p:nvSpPr>
          <p:spPr>
            <a:xfrm>
              <a:off x="5214620" y="2911750"/>
              <a:ext cx="1089660" cy="589280"/>
            </a:xfrm>
            <a:custGeom>
              <a:avLst/>
              <a:gdLst/>
              <a:ahLst/>
              <a:cxnLst/>
              <a:rect l="l" t="t" r="r" b="b"/>
              <a:pathLst>
                <a:path w="1089660" h="589279">
                  <a:moveTo>
                    <a:pt x="0" y="0"/>
                  </a:moveTo>
                  <a:lnTo>
                    <a:pt x="1089659" y="0"/>
                  </a:lnTo>
                  <a:lnTo>
                    <a:pt x="1089659" y="589279"/>
                  </a:lnTo>
                  <a:lnTo>
                    <a:pt x="0" y="5892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304280" y="2716170"/>
              <a:ext cx="196850" cy="784860"/>
            </a:xfrm>
            <a:custGeom>
              <a:avLst/>
              <a:gdLst/>
              <a:ahLst/>
              <a:cxnLst/>
              <a:rect l="l" t="t" r="r" b="b"/>
              <a:pathLst>
                <a:path w="196850" h="784860">
                  <a:moveTo>
                    <a:pt x="196850" y="0"/>
                  </a:moveTo>
                  <a:lnTo>
                    <a:pt x="0" y="195580"/>
                  </a:lnTo>
                  <a:lnTo>
                    <a:pt x="0" y="784860"/>
                  </a:lnTo>
                  <a:lnTo>
                    <a:pt x="196850" y="589280"/>
                  </a:lnTo>
                  <a:lnTo>
                    <a:pt x="196850" y="0"/>
                  </a:lnTo>
                  <a:close/>
                </a:path>
              </a:pathLst>
            </a:custGeom>
            <a:solidFill>
              <a:srgbClr val="3E66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214620" y="2716170"/>
              <a:ext cx="1286510" cy="195580"/>
            </a:xfrm>
            <a:custGeom>
              <a:avLst/>
              <a:gdLst/>
              <a:ahLst/>
              <a:cxnLst/>
              <a:rect l="l" t="t" r="r" b="b"/>
              <a:pathLst>
                <a:path w="1286510" h="195580">
                  <a:moveTo>
                    <a:pt x="1286509" y="0"/>
                  </a:moveTo>
                  <a:lnTo>
                    <a:pt x="195579" y="0"/>
                  </a:lnTo>
                  <a:lnTo>
                    <a:pt x="0" y="195580"/>
                  </a:lnTo>
                  <a:lnTo>
                    <a:pt x="1089659" y="195580"/>
                  </a:lnTo>
                  <a:lnTo>
                    <a:pt x="1286509" y="0"/>
                  </a:lnTo>
                  <a:close/>
                </a:path>
              </a:pathLst>
            </a:custGeom>
            <a:solidFill>
              <a:srgbClr val="7199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214620" y="2716170"/>
              <a:ext cx="1286510" cy="784860"/>
            </a:xfrm>
            <a:custGeom>
              <a:avLst/>
              <a:gdLst/>
              <a:ahLst/>
              <a:cxnLst/>
              <a:rect l="l" t="t" r="r" b="b"/>
              <a:pathLst>
                <a:path w="1286510" h="784860">
                  <a:moveTo>
                    <a:pt x="0" y="195580"/>
                  </a:moveTo>
                  <a:lnTo>
                    <a:pt x="195579" y="0"/>
                  </a:lnTo>
                  <a:lnTo>
                    <a:pt x="1286509" y="0"/>
                  </a:lnTo>
                  <a:lnTo>
                    <a:pt x="1286509" y="589280"/>
                  </a:lnTo>
                  <a:lnTo>
                    <a:pt x="1089659" y="784860"/>
                  </a:lnTo>
                  <a:lnTo>
                    <a:pt x="0" y="784860"/>
                  </a:lnTo>
                  <a:lnTo>
                    <a:pt x="0" y="195580"/>
                  </a:lnTo>
                  <a:close/>
                </a:path>
                <a:path w="1286510" h="784860">
                  <a:moveTo>
                    <a:pt x="0" y="195580"/>
                  </a:moveTo>
                  <a:lnTo>
                    <a:pt x="1089659" y="195580"/>
                  </a:lnTo>
                  <a:lnTo>
                    <a:pt x="1286509" y="0"/>
                  </a:lnTo>
                </a:path>
                <a:path w="1286510" h="784860">
                  <a:moveTo>
                    <a:pt x="1089659" y="195580"/>
                  </a:moveTo>
                  <a:lnTo>
                    <a:pt x="1089659" y="784860"/>
                  </a:lnTo>
                </a:path>
                <a:path w="1286510" h="784860">
                  <a:moveTo>
                    <a:pt x="0" y="0"/>
                  </a:moveTo>
                  <a:lnTo>
                    <a:pt x="0" y="0"/>
                  </a:lnTo>
                </a:path>
                <a:path w="1286510" h="784860">
                  <a:moveTo>
                    <a:pt x="1286509" y="784860"/>
                  </a:moveTo>
                  <a:lnTo>
                    <a:pt x="1286509" y="784860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5214620" y="3056530"/>
            <a:ext cx="10769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Umum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5272980" y="4560151"/>
            <a:ext cx="1241425" cy="668655"/>
            <a:chOff x="5272980" y="4560151"/>
            <a:chExt cx="1241425" cy="668655"/>
          </a:xfrm>
        </p:grpSpPr>
        <p:sp>
          <p:nvSpPr>
            <p:cNvPr id="47" name="object 47"/>
            <p:cNvSpPr/>
            <p:nvPr/>
          </p:nvSpPr>
          <p:spPr>
            <a:xfrm>
              <a:off x="5285739" y="4732930"/>
              <a:ext cx="1054100" cy="482600"/>
            </a:xfrm>
            <a:custGeom>
              <a:avLst/>
              <a:gdLst/>
              <a:ahLst/>
              <a:cxnLst/>
              <a:rect l="l" t="t" r="r" b="b"/>
              <a:pathLst>
                <a:path w="1054100" h="482600">
                  <a:moveTo>
                    <a:pt x="0" y="0"/>
                  </a:moveTo>
                  <a:lnTo>
                    <a:pt x="1054100" y="0"/>
                  </a:lnTo>
                  <a:lnTo>
                    <a:pt x="1054100" y="482600"/>
                  </a:lnTo>
                  <a:lnTo>
                    <a:pt x="0" y="482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6339839" y="4572910"/>
              <a:ext cx="161290" cy="642620"/>
            </a:xfrm>
            <a:custGeom>
              <a:avLst/>
              <a:gdLst/>
              <a:ahLst/>
              <a:cxnLst/>
              <a:rect l="l" t="t" r="r" b="b"/>
              <a:pathLst>
                <a:path w="161289" h="642620">
                  <a:moveTo>
                    <a:pt x="161289" y="0"/>
                  </a:moveTo>
                  <a:lnTo>
                    <a:pt x="0" y="160019"/>
                  </a:lnTo>
                  <a:lnTo>
                    <a:pt x="0" y="642619"/>
                  </a:lnTo>
                  <a:lnTo>
                    <a:pt x="161289" y="481329"/>
                  </a:lnTo>
                  <a:lnTo>
                    <a:pt x="161289" y="0"/>
                  </a:lnTo>
                  <a:close/>
                </a:path>
              </a:pathLst>
            </a:custGeom>
            <a:solidFill>
              <a:srgbClr val="3E66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5285739" y="4572910"/>
              <a:ext cx="1215390" cy="160020"/>
            </a:xfrm>
            <a:custGeom>
              <a:avLst/>
              <a:gdLst/>
              <a:ahLst/>
              <a:cxnLst/>
              <a:rect l="l" t="t" r="r" b="b"/>
              <a:pathLst>
                <a:path w="1215389" h="160020">
                  <a:moveTo>
                    <a:pt x="1215389" y="0"/>
                  </a:moveTo>
                  <a:lnTo>
                    <a:pt x="161289" y="0"/>
                  </a:lnTo>
                  <a:lnTo>
                    <a:pt x="0" y="160019"/>
                  </a:lnTo>
                  <a:lnTo>
                    <a:pt x="1054100" y="160019"/>
                  </a:lnTo>
                  <a:lnTo>
                    <a:pt x="1215389" y="0"/>
                  </a:lnTo>
                  <a:close/>
                </a:path>
              </a:pathLst>
            </a:custGeom>
            <a:solidFill>
              <a:srgbClr val="7199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5285739" y="4572910"/>
              <a:ext cx="1215390" cy="642620"/>
            </a:xfrm>
            <a:custGeom>
              <a:avLst/>
              <a:gdLst/>
              <a:ahLst/>
              <a:cxnLst/>
              <a:rect l="l" t="t" r="r" b="b"/>
              <a:pathLst>
                <a:path w="1215389" h="642620">
                  <a:moveTo>
                    <a:pt x="0" y="160019"/>
                  </a:moveTo>
                  <a:lnTo>
                    <a:pt x="161289" y="0"/>
                  </a:lnTo>
                  <a:lnTo>
                    <a:pt x="1215389" y="0"/>
                  </a:lnTo>
                  <a:lnTo>
                    <a:pt x="1215389" y="481329"/>
                  </a:lnTo>
                  <a:lnTo>
                    <a:pt x="1054100" y="642619"/>
                  </a:lnTo>
                  <a:lnTo>
                    <a:pt x="0" y="642619"/>
                  </a:lnTo>
                  <a:lnTo>
                    <a:pt x="0" y="160019"/>
                  </a:lnTo>
                  <a:close/>
                </a:path>
                <a:path w="1215389" h="642620">
                  <a:moveTo>
                    <a:pt x="0" y="160019"/>
                  </a:moveTo>
                  <a:lnTo>
                    <a:pt x="1054100" y="160019"/>
                  </a:lnTo>
                  <a:lnTo>
                    <a:pt x="1215389" y="0"/>
                  </a:lnTo>
                </a:path>
                <a:path w="1215389" h="642620">
                  <a:moveTo>
                    <a:pt x="1054100" y="160019"/>
                  </a:moveTo>
                  <a:lnTo>
                    <a:pt x="1054100" y="642619"/>
                  </a:lnTo>
                </a:path>
                <a:path w="1215389" h="642620">
                  <a:moveTo>
                    <a:pt x="0" y="0"/>
                  </a:moveTo>
                  <a:lnTo>
                    <a:pt x="0" y="0"/>
                  </a:lnTo>
                </a:path>
                <a:path w="1215389" h="642620">
                  <a:moveTo>
                    <a:pt x="1215389" y="642619"/>
                  </a:moveTo>
                  <a:lnTo>
                    <a:pt x="1215389" y="642619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5285740" y="4824370"/>
            <a:ext cx="10414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685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Khusus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6501129" y="3000650"/>
            <a:ext cx="285750" cy="8890"/>
          </a:xfrm>
          <a:custGeom>
            <a:avLst/>
            <a:gdLst/>
            <a:ahLst/>
            <a:cxnLst/>
            <a:rect l="l" t="t" r="r" b="b"/>
            <a:pathLst>
              <a:path w="285750" h="8889">
                <a:moveTo>
                  <a:pt x="0" y="8889"/>
                </a:moveTo>
                <a:lnTo>
                  <a:pt x="285750" y="0"/>
                </a:lnTo>
              </a:path>
            </a:pathLst>
          </a:custGeom>
          <a:ln w="9344">
            <a:solidFill>
              <a:srgbClr val="497DB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3" name="object 53"/>
          <p:cNvGrpSpPr/>
          <p:nvPr/>
        </p:nvGrpSpPr>
        <p:grpSpPr>
          <a:xfrm>
            <a:off x="6851967" y="1988142"/>
            <a:ext cx="2019300" cy="1701164"/>
            <a:chOff x="6851967" y="1988142"/>
            <a:chExt cx="2019300" cy="1701164"/>
          </a:xfrm>
        </p:grpSpPr>
        <p:sp>
          <p:nvSpPr>
            <p:cNvPr id="54" name="object 54"/>
            <p:cNvSpPr/>
            <p:nvPr/>
          </p:nvSpPr>
          <p:spPr>
            <a:xfrm>
              <a:off x="6856730" y="2358030"/>
              <a:ext cx="204470" cy="1286510"/>
            </a:xfrm>
            <a:custGeom>
              <a:avLst/>
              <a:gdLst/>
              <a:ahLst/>
              <a:cxnLst/>
              <a:rect l="l" t="t" r="r" b="b"/>
              <a:pathLst>
                <a:path w="204470" h="1286510">
                  <a:moveTo>
                    <a:pt x="2540" y="1270"/>
                  </a:moveTo>
                  <a:lnTo>
                    <a:pt x="0" y="1286510"/>
                  </a:lnTo>
                </a:path>
                <a:path w="204470" h="1286510">
                  <a:moveTo>
                    <a:pt x="1270" y="0"/>
                  </a:moveTo>
                  <a:lnTo>
                    <a:pt x="204470" y="1270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7054850" y="2314850"/>
              <a:ext cx="88900" cy="87630"/>
            </a:xfrm>
            <a:custGeom>
              <a:avLst/>
              <a:gdLst/>
              <a:ahLst/>
              <a:cxnLst/>
              <a:rect l="l" t="t" r="r" b="b"/>
              <a:pathLst>
                <a:path w="88900" h="87630">
                  <a:moveTo>
                    <a:pt x="7620" y="0"/>
                  </a:moveTo>
                  <a:lnTo>
                    <a:pt x="1270" y="6350"/>
                  </a:lnTo>
                  <a:lnTo>
                    <a:pt x="63500" y="39369"/>
                  </a:lnTo>
                  <a:lnTo>
                    <a:pt x="0" y="39369"/>
                  </a:lnTo>
                  <a:lnTo>
                    <a:pt x="0" y="48260"/>
                  </a:lnTo>
                  <a:lnTo>
                    <a:pt x="63500" y="48260"/>
                  </a:lnTo>
                  <a:lnTo>
                    <a:pt x="0" y="81279"/>
                  </a:lnTo>
                  <a:lnTo>
                    <a:pt x="7620" y="87629"/>
                  </a:lnTo>
                  <a:lnTo>
                    <a:pt x="88900" y="44450"/>
                  </a:lnTo>
                  <a:lnTo>
                    <a:pt x="7620" y="0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6858000" y="3643270"/>
              <a:ext cx="132080" cy="1270"/>
            </a:xfrm>
            <a:custGeom>
              <a:avLst/>
              <a:gdLst/>
              <a:ahLst/>
              <a:cxnLst/>
              <a:rect l="l" t="t" r="r" b="b"/>
              <a:pathLst>
                <a:path w="132079" h="1270">
                  <a:moveTo>
                    <a:pt x="0" y="0"/>
                  </a:moveTo>
                  <a:lnTo>
                    <a:pt x="132079" y="1270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6983730" y="3600090"/>
              <a:ext cx="88900" cy="88900"/>
            </a:xfrm>
            <a:custGeom>
              <a:avLst/>
              <a:gdLst/>
              <a:ahLst/>
              <a:cxnLst/>
              <a:rect l="l" t="t" r="r" b="b"/>
              <a:pathLst>
                <a:path w="88900" h="88900">
                  <a:moveTo>
                    <a:pt x="7620" y="0"/>
                  </a:moveTo>
                  <a:lnTo>
                    <a:pt x="0" y="7619"/>
                  </a:lnTo>
                  <a:lnTo>
                    <a:pt x="63500" y="40639"/>
                  </a:lnTo>
                  <a:lnTo>
                    <a:pt x="0" y="39369"/>
                  </a:lnTo>
                  <a:lnTo>
                    <a:pt x="0" y="49530"/>
                  </a:lnTo>
                  <a:lnTo>
                    <a:pt x="63500" y="49530"/>
                  </a:lnTo>
                  <a:lnTo>
                    <a:pt x="0" y="81280"/>
                  </a:lnTo>
                  <a:lnTo>
                    <a:pt x="7620" y="88900"/>
                  </a:lnTo>
                  <a:lnTo>
                    <a:pt x="88900" y="45719"/>
                  </a:lnTo>
                  <a:lnTo>
                    <a:pt x="7620" y="0"/>
                  </a:lnTo>
                  <a:close/>
                </a:path>
              </a:pathLst>
            </a:custGeom>
            <a:solidFill>
              <a:srgbClr val="497D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7072630" y="2161180"/>
              <a:ext cx="1624330" cy="482600"/>
            </a:xfrm>
            <a:custGeom>
              <a:avLst/>
              <a:gdLst/>
              <a:ahLst/>
              <a:cxnLst/>
              <a:rect l="l" t="t" r="r" b="b"/>
              <a:pathLst>
                <a:path w="1624329" h="482600">
                  <a:moveTo>
                    <a:pt x="0" y="0"/>
                  </a:moveTo>
                  <a:lnTo>
                    <a:pt x="1624329" y="0"/>
                  </a:lnTo>
                  <a:lnTo>
                    <a:pt x="1624329" y="482600"/>
                  </a:lnTo>
                  <a:lnTo>
                    <a:pt x="0" y="4826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8696960" y="2001160"/>
              <a:ext cx="161290" cy="642620"/>
            </a:xfrm>
            <a:custGeom>
              <a:avLst/>
              <a:gdLst/>
              <a:ahLst/>
              <a:cxnLst/>
              <a:rect l="l" t="t" r="r" b="b"/>
              <a:pathLst>
                <a:path w="161290" h="642619">
                  <a:moveTo>
                    <a:pt x="161290" y="0"/>
                  </a:moveTo>
                  <a:lnTo>
                    <a:pt x="0" y="160019"/>
                  </a:lnTo>
                  <a:lnTo>
                    <a:pt x="0" y="642619"/>
                  </a:lnTo>
                  <a:lnTo>
                    <a:pt x="161290" y="481329"/>
                  </a:lnTo>
                  <a:lnTo>
                    <a:pt x="161290" y="0"/>
                  </a:lnTo>
                  <a:close/>
                </a:path>
              </a:pathLst>
            </a:custGeom>
            <a:solidFill>
              <a:srgbClr val="3E66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7072630" y="2001160"/>
              <a:ext cx="1785620" cy="160020"/>
            </a:xfrm>
            <a:custGeom>
              <a:avLst/>
              <a:gdLst/>
              <a:ahLst/>
              <a:cxnLst/>
              <a:rect l="l" t="t" r="r" b="b"/>
              <a:pathLst>
                <a:path w="1785620" h="160019">
                  <a:moveTo>
                    <a:pt x="1785620" y="0"/>
                  </a:moveTo>
                  <a:lnTo>
                    <a:pt x="160020" y="0"/>
                  </a:lnTo>
                  <a:lnTo>
                    <a:pt x="0" y="160019"/>
                  </a:lnTo>
                  <a:lnTo>
                    <a:pt x="1624329" y="160019"/>
                  </a:lnTo>
                  <a:lnTo>
                    <a:pt x="1785620" y="0"/>
                  </a:lnTo>
                  <a:close/>
                </a:path>
              </a:pathLst>
            </a:custGeom>
            <a:solidFill>
              <a:srgbClr val="7199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7072630" y="2001160"/>
              <a:ext cx="1785620" cy="642620"/>
            </a:xfrm>
            <a:custGeom>
              <a:avLst/>
              <a:gdLst/>
              <a:ahLst/>
              <a:cxnLst/>
              <a:rect l="l" t="t" r="r" b="b"/>
              <a:pathLst>
                <a:path w="1785620" h="642619">
                  <a:moveTo>
                    <a:pt x="0" y="160019"/>
                  </a:moveTo>
                  <a:lnTo>
                    <a:pt x="160020" y="0"/>
                  </a:lnTo>
                  <a:lnTo>
                    <a:pt x="1785620" y="0"/>
                  </a:lnTo>
                  <a:lnTo>
                    <a:pt x="1785620" y="481329"/>
                  </a:lnTo>
                  <a:lnTo>
                    <a:pt x="1624329" y="642619"/>
                  </a:lnTo>
                  <a:lnTo>
                    <a:pt x="0" y="642619"/>
                  </a:lnTo>
                  <a:lnTo>
                    <a:pt x="0" y="160019"/>
                  </a:lnTo>
                  <a:close/>
                </a:path>
                <a:path w="1785620" h="642619">
                  <a:moveTo>
                    <a:pt x="0" y="160019"/>
                  </a:moveTo>
                  <a:lnTo>
                    <a:pt x="1624329" y="160019"/>
                  </a:lnTo>
                  <a:lnTo>
                    <a:pt x="1785620" y="0"/>
                  </a:lnTo>
                </a:path>
                <a:path w="1785620" h="642619">
                  <a:moveTo>
                    <a:pt x="1624329" y="160019"/>
                  </a:moveTo>
                  <a:lnTo>
                    <a:pt x="1624329" y="642619"/>
                  </a:lnTo>
                </a:path>
                <a:path w="1785620" h="642619">
                  <a:moveTo>
                    <a:pt x="0" y="0"/>
                  </a:moveTo>
                  <a:lnTo>
                    <a:pt x="0" y="0"/>
                  </a:lnTo>
                </a:path>
                <a:path w="1785620" h="642619">
                  <a:moveTo>
                    <a:pt x="1785620" y="642619"/>
                  </a:moveTo>
                  <a:lnTo>
                    <a:pt x="1785620" y="642619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7072630" y="2252620"/>
            <a:ext cx="16116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922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Individual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3" name="object 63"/>
          <p:cNvGrpSpPr/>
          <p:nvPr/>
        </p:nvGrpSpPr>
        <p:grpSpPr>
          <a:xfrm>
            <a:off x="6988750" y="3417151"/>
            <a:ext cx="1882775" cy="597535"/>
            <a:chOff x="6988750" y="3417151"/>
            <a:chExt cx="1882775" cy="597535"/>
          </a:xfrm>
        </p:grpSpPr>
        <p:sp>
          <p:nvSpPr>
            <p:cNvPr id="64" name="object 64"/>
            <p:cNvSpPr/>
            <p:nvPr/>
          </p:nvSpPr>
          <p:spPr>
            <a:xfrm>
              <a:off x="7001509" y="3572150"/>
              <a:ext cx="1713230" cy="429259"/>
            </a:xfrm>
            <a:custGeom>
              <a:avLst/>
              <a:gdLst/>
              <a:ahLst/>
              <a:cxnLst/>
              <a:rect l="l" t="t" r="r" b="b"/>
              <a:pathLst>
                <a:path w="1713229" h="429260">
                  <a:moveTo>
                    <a:pt x="0" y="0"/>
                  </a:moveTo>
                  <a:lnTo>
                    <a:pt x="1713230" y="0"/>
                  </a:lnTo>
                  <a:lnTo>
                    <a:pt x="1713230" y="429259"/>
                  </a:lnTo>
                  <a:lnTo>
                    <a:pt x="0" y="4292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8714739" y="3429910"/>
              <a:ext cx="143510" cy="571500"/>
            </a:xfrm>
            <a:custGeom>
              <a:avLst/>
              <a:gdLst/>
              <a:ahLst/>
              <a:cxnLst/>
              <a:rect l="l" t="t" r="r" b="b"/>
              <a:pathLst>
                <a:path w="143509" h="571500">
                  <a:moveTo>
                    <a:pt x="143509" y="0"/>
                  </a:moveTo>
                  <a:lnTo>
                    <a:pt x="0" y="142239"/>
                  </a:lnTo>
                  <a:lnTo>
                    <a:pt x="0" y="571499"/>
                  </a:lnTo>
                  <a:lnTo>
                    <a:pt x="143509" y="427989"/>
                  </a:lnTo>
                  <a:lnTo>
                    <a:pt x="143509" y="0"/>
                  </a:lnTo>
                  <a:close/>
                </a:path>
              </a:pathLst>
            </a:custGeom>
            <a:solidFill>
              <a:srgbClr val="3E66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7001509" y="3429910"/>
              <a:ext cx="1856739" cy="142240"/>
            </a:xfrm>
            <a:custGeom>
              <a:avLst/>
              <a:gdLst/>
              <a:ahLst/>
              <a:cxnLst/>
              <a:rect l="l" t="t" r="r" b="b"/>
              <a:pathLst>
                <a:path w="1856740" h="142239">
                  <a:moveTo>
                    <a:pt x="1856740" y="0"/>
                  </a:moveTo>
                  <a:lnTo>
                    <a:pt x="142240" y="0"/>
                  </a:lnTo>
                  <a:lnTo>
                    <a:pt x="0" y="142239"/>
                  </a:lnTo>
                  <a:lnTo>
                    <a:pt x="1713230" y="142239"/>
                  </a:lnTo>
                  <a:lnTo>
                    <a:pt x="1856740" y="0"/>
                  </a:lnTo>
                  <a:close/>
                </a:path>
              </a:pathLst>
            </a:custGeom>
            <a:solidFill>
              <a:srgbClr val="7199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7001509" y="3429910"/>
              <a:ext cx="1856739" cy="571500"/>
            </a:xfrm>
            <a:custGeom>
              <a:avLst/>
              <a:gdLst/>
              <a:ahLst/>
              <a:cxnLst/>
              <a:rect l="l" t="t" r="r" b="b"/>
              <a:pathLst>
                <a:path w="1856740" h="571500">
                  <a:moveTo>
                    <a:pt x="0" y="142239"/>
                  </a:moveTo>
                  <a:lnTo>
                    <a:pt x="142240" y="0"/>
                  </a:lnTo>
                  <a:lnTo>
                    <a:pt x="1856740" y="0"/>
                  </a:lnTo>
                  <a:lnTo>
                    <a:pt x="1856740" y="427989"/>
                  </a:lnTo>
                  <a:lnTo>
                    <a:pt x="1713230" y="571499"/>
                  </a:lnTo>
                  <a:lnTo>
                    <a:pt x="0" y="571499"/>
                  </a:lnTo>
                  <a:lnTo>
                    <a:pt x="0" y="142239"/>
                  </a:lnTo>
                  <a:close/>
                </a:path>
                <a:path w="1856740" h="571500">
                  <a:moveTo>
                    <a:pt x="0" y="142239"/>
                  </a:moveTo>
                  <a:lnTo>
                    <a:pt x="1713230" y="142239"/>
                  </a:lnTo>
                  <a:lnTo>
                    <a:pt x="1856740" y="0"/>
                  </a:lnTo>
                </a:path>
                <a:path w="1856740" h="571500">
                  <a:moveTo>
                    <a:pt x="1713230" y="142239"/>
                  </a:moveTo>
                  <a:lnTo>
                    <a:pt x="1713230" y="571499"/>
                  </a:lnTo>
                </a:path>
                <a:path w="1856740" h="571500">
                  <a:moveTo>
                    <a:pt x="0" y="0"/>
                  </a:moveTo>
                  <a:lnTo>
                    <a:pt x="0" y="0"/>
                  </a:lnTo>
                </a:path>
                <a:path w="1856740" h="571500">
                  <a:moveTo>
                    <a:pt x="1856740" y="571499"/>
                  </a:moveTo>
                  <a:lnTo>
                    <a:pt x="1856740" y="571499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8" name="object 68"/>
          <p:cNvSpPr txBox="1"/>
          <p:nvPr/>
        </p:nvSpPr>
        <p:spPr>
          <a:xfrm>
            <a:off x="7001509" y="3636920"/>
            <a:ext cx="17005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29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Sosial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69" name="object 69"/>
          <p:cNvGrpSpPr/>
          <p:nvPr/>
        </p:nvGrpSpPr>
        <p:grpSpPr>
          <a:xfrm>
            <a:off x="7059870" y="4073800"/>
            <a:ext cx="1811655" cy="2512695"/>
            <a:chOff x="7059870" y="4073800"/>
            <a:chExt cx="1811655" cy="2512695"/>
          </a:xfrm>
        </p:grpSpPr>
        <p:sp>
          <p:nvSpPr>
            <p:cNvPr id="70" name="object 70"/>
            <p:cNvSpPr/>
            <p:nvPr/>
          </p:nvSpPr>
          <p:spPr>
            <a:xfrm>
              <a:off x="7644129" y="4073800"/>
              <a:ext cx="0" cy="274320"/>
            </a:xfrm>
            <a:custGeom>
              <a:avLst/>
              <a:gdLst/>
              <a:ahLst/>
              <a:cxnLst/>
              <a:rect l="l" t="t" r="r" b="b"/>
              <a:pathLst>
                <a:path h="274320">
                  <a:moveTo>
                    <a:pt x="0" y="0"/>
                  </a:moveTo>
                  <a:lnTo>
                    <a:pt x="0" y="274319"/>
                  </a:lnTo>
                </a:path>
              </a:pathLst>
            </a:custGeom>
            <a:ln w="9344">
              <a:solidFill>
                <a:srgbClr val="497D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599679" y="4341770"/>
              <a:ext cx="87629" cy="88900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7072629" y="4876440"/>
              <a:ext cx="1338580" cy="1696720"/>
            </a:xfrm>
            <a:custGeom>
              <a:avLst/>
              <a:gdLst/>
              <a:ahLst/>
              <a:cxnLst/>
              <a:rect l="l" t="t" r="r" b="b"/>
              <a:pathLst>
                <a:path w="1338579" h="1696720">
                  <a:moveTo>
                    <a:pt x="0" y="0"/>
                  </a:moveTo>
                  <a:lnTo>
                    <a:pt x="1338579" y="0"/>
                  </a:lnTo>
                  <a:lnTo>
                    <a:pt x="1338579" y="1696720"/>
                  </a:lnTo>
                  <a:lnTo>
                    <a:pt x="0" y="16967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8411209" y="4429400"/>
              <a:ext cx="447040" cy="2143760"/>
            </a:xfrm>
            <a:custGeom>
              <a:avLst/>
              <a:gdLst/>
              <a:ahLst/>
              <a:cxnLst/>
              <a:rect l="l" t="t" r="r" b="b"/>
              <a:pathLst>
                <a:path w="447040" h="2143759">
                  <a:moveTo>
                    <a:pt x="447040" y="0"/>
                  </a:moveTo>
                  <a:lnTo>
                    <a:pt x="0" y="447039"/>
                  </a:lnTo>
                  <a:lnTo>
                    <a:pt x="0" y="2143760"/>
                  </a:lnTo>
                  <a:lnTo>
                    <a:pt x="447040" y="1696720"/>
                  </a:lnTo>
                  <a:lnTo>
                    <a:pt x="447040" y="0"/>
                  </a:lnTo>
                  <a:close/>
                </a:path>
              </a:pathLst>
            </a:custGeom>
            <a:solidFill>
              <a:srgbClr val="3E669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7072629" y="4429400"/>
              <a:ext cx="1785620" cy="447040"/>
            </a:xfrm>
            <a:custGeom>
              <a:avLst/>
              <a:gdLst/>
              <a:ahLst/>
              <a:cxnLst/>
              <a:rect l="l" t="t" r="r" b="b"/>
              <a:pathLst>
                <a:path w="1785620" h="447039">
                  <a:moveTo>
                    <a:pt x="1785620" y="0"/>
                  </a:moveTo>
                  <a:lnTo>
                    <a:pt x="445770" y="0"/>
                  </a:lnTo>
                  <a:lnTo>
                    <a:pt x="0" y="447039"/>
                  </a:lnTo>
                  <a:lnTo>
                    <a:pt x="1338579" y="447039"/>
                  </a:lnTo>
                  <a:lnTo>
                    <a:pt x="1785620" y="0"/>
                  </a:lnTo>
                  <a:close/>
                </a:path>
              </a:pathLst>
            </a:custGeom>
            <a:solidFill>
              <a:srgbClr val="7199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7072629" y="4429400"/>
              <a:ext cx="1785620" cy="2143760"/>
            </a:xfrm>
            <a:custGeom>
              <a:avLst/>
              <a:gdLst/>
              <a:ahLst/>
              <a:cxnLst/>
              <a:rect l="l" t="t" r="r" b="b"/>
              <a:pathLst>
                <a:path w="1785620" h="2143759">
                  <a:moveTo>
                    <a:pt x="0" y="447039"/>
                  </a:moveTo>
                  <a:lnTo>
                    <a:pt x="445770" y="0"/>
                  </a:lnTo>
                  <a:lnTo>
                    <a:pt x="1785620" y="0"/>
                  </a:lnTo>
                  <a:lnTo>
                    <a:pt x="1785620" y="1696720"/>
                  </a:lnTo>
                  <a:lnTo>
                    <a:pt x="1338579" y="2143760"/>
                  </a:lnTo>
                  <a:lnTo>
                    <a:pt x="0" y="2143760"/>
                  </a:lnTo>
                  <a:lnTo>
                    <a:pt x="0" y="447039"/>
                  </a:lnTo>
                  <a:close/>
                </a:path>
                <a:path w="1785620" h="2143759">
                  <a:moveTo>
                    <a:pt x="0" y="447039"/>
                  </a:moveTo>
                  <a:lnTo>
                    <a:pt x="1338579" y="447039"/>
                  </a:lnTo>
                  <a:lnTo>
                    <a:pt x="1785620" y="0"/>
                  </a:lnTo>
                </a:path>
                <a:path w="1785620" h="2143759">
                  <a:moveTo>
                    <a:pt x="1338579" y="447039"/>
                  </a:moveTo>
                  <a:lnTo>
                    <a:pt x="1338579" y="2143760"/>
                  </a:lnTo>
                </a:path>
                <a:path w="1785620" h="2143759">
                  <a:moveTo>
                    <a:pt x="0" y="0"/>
                  </a:moveTo>
                  <a:lnTo>
                    <a:pt x="0" y="0"/>
                  </a:lnTo>
                </a:path>
                <a:path w="1785620" h="2143759">
                  <a:moveTo>
                    <a:pt x="1785620" y="2143760"/>
                  </a:moveTo>
                  <a:lnTo>
                    <a:pt x="1785620" y="2143760"/>
                  </a:lnTo>
                </a:path>
              </a:pathLst>
            </a:custGeom>
            <a:ln w="25518">
              <a:solidFill>
                <a:srgbClr val="395E8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6" name="object 76"/>
          <p:cNvSpPr txBox="1"/>
          <p:nvPr/>
        </p:nvSpPr>
        <p:spPr>
          <a:xfrm>
            <a:off x="7072630" y="4889140"/>
            <a:ext cx="1325880" cy="1671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5100" marR="146050" indent="635" algn="ctr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Kewajiban </a:t>
            </a:r>
            <a:r>
              <a:rPr sz="1800" spc="-3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terhadap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keluarga,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bangsa,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FFFFFF"/>
                </a:solidFill>
                <a:latin typeface="Calibri"/>
                <a:cs typeface="Calibri"/>
              </a:rPr>
              <a:t>negara,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Calibri"/>
                <a:cs typeface="Calibri"/>
              </a:rPr>
              <a:t>li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ng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k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un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1800" spc="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1524000"/>
            <a:ext cx="8458200" cy="4522264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wrap="square" lIns="0" tIns="93980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740"/>
              </a:spcBef>
            </a:pPr>
            <a:r>
              <a:rPr lang="en-US" sz="2000" spc="-5" dirty="0" err="1">
                <a:latin typeface="Calibri"/>
                <a:cs typeface="Calibri"/>
              </a:rPr>
              <a:t>Tujuh</a:t>
            </a:r>
            <a:r>
              <a:rPr lang="en-US" sz="2000" spc="-5" dirty="0">
                <a:latin typeface="Calibri"/>
                <a:cs typeface="Calibri"/>
              </a:rPr>
              <a:t> </a:t>
            </a:r>
            <a:r>
              <a:rPr lang="en-US" sz="2000" spc="-5" dirty="0" err="1">
                <a:latin typeface="Calibri"/>
                <a:cs typeface="Calibri"/>
              </a:rPr>
              <a:t>perspektif</a:t>
            </a:r>
            <a:r>
              <a:rPr lang="en-US" sz="2000" spc="-5" dirty="0">
                <a:latin typeface="Calibri"/>
                <a:cs typeface="Calibri"/>
              </a:rPr>
              <a:t> </a:t>
            </a:r>
            <a:r>
              <a:rPr sz="2000" spc="-5" dirty="0" err="1">
                <a:latin typeface="Calibri"/>
                <a:cs typeface="Calibri"/>
              </a:rPr>
              <a:t>dalam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 err="1">
                <a:latin typeface="Calibri"/>
                <a:cs typeface="Calibri"/>
              </a:rPr>
              <a:t>etika</a:t>
            </a:r>
            <a:r>
              <a:rPr lang="en-US" sz="2000" spc="-20" dirty="0">
                <a:latin typeface="Calibri"/>
                <a:cs typeface="Calibri"/>
              </a:rPr>
              <a:t> </a:t>
            </a:r>
            <a:r>
              <a:rPr lang="en-US" sz="2000" spc="-20" dirty="0" err="1">
                <a:latin typeface="Calibri"/>
                <a:cs typeface="Calibri"/>
              </a:rPr>
              <a:t>komunikasi</a:t>
            </a:r>
            <a:r>
              <a:rPr sz="2000" spc="-20" dirty="0">
                <a:latin typeface="Calibri"/>
                <a:cs typeface="Calibri"/>
              </a:rPr>
              <a:t>:</a:t>
            </a:r>
            <a:endParaRPr lang="en-US" sz="2000" spc="-20" dirty="0">
              <a:latin typeface="Calibri"/>
              <a:cs typeface="Calibri"/>
            </a:endParaRP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AutoNum type="arabicPeriod"/>
            </a:pPr>
            <a:r>
              <a:rPr lang="en-ID" sz="2000" b="1" spc="-45" dirty="0" err="1">
                <a:solidFill>
                  <a:srgbClr val="186D62"/>
                </a:solidFill>
                <a:latin typeface="Arial"/>
                <a:cs typeface="Arial"/>
              </a:rPr>
              <a:t>Perspektif</a:t>
            </a:r>
            <a:r>
              <a:rPr lang="en-ID" sz="2000" b="1" spc="-75" dirty="0">
                <a:solidFill>
                  <a:srgbClr val="186D62"/>
                </a:solidFill>
                <a:latin typeface="Arial"/>
                <a:cs typeface="Arial"/>
              </a:rPr>
              <a:t> </a:t>
            </a:r>
            <a:r>
              <a:rPr lang="en-ID" sz="2000" b="1" spc="65" dirty="0" err="1">
                <a:solidFill>
                  <a:srgbClr val="186D62"/>
                </a:solidFill>
                <a:latin typeface="Arial"/>
                <a:cs typeface="Arial"/>
              </a:rPr>
              <a:t>Politik</a:t>
            </a:r>
            <a:endParaRPr lang="en-ID" sz="2000" b="1" spc="65" dirty="0">
              <a:solidFill>
                <a:srgbClr val="186D62"/>
              </a:solidFill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2000" spc="-25" dirty="0">
                <a:latin typeface="Arial" panose="020B0604020202020204" pitchFamily="34" charset="0"/>
                <a:cs typeface="Arial" panose="020B0604020202020204" pitchFamily="34" charset="0"/>
              </a:rPr>
              <a:t>Etika </a:t>
            </a:r>
            <a:r>
              <a:rPr lang="en-ID" sz="2000" spc="-15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2000" spc="-1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20" dirty="0" err="1">
                <a:latin typeface="Arial" panose="020B0604020202020204" pitchFamily="34" charset="0"/>
                <a:cs typeface="Arial" panose="020B0604020202020204" pitchFamily="34" charset="0"/>
              </a:rPr>
              <a:t>kebiasaan</a:t>
            </a:r>
            <a:r>
              <a:rPr lang="en-ID" sz="2000" spc="-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5" dirty="0" err="1">
                <a:latin typeface="Arial" panose="020B0604020202020204" pitchFamily="34" charset="0"/>
                <a:cs typeface="Arial" panose="020B0604020202020204" pitchFamily="34" charset="0"/>
              </a:rPr>
              <a:t>ilmiah</a:t>
            </a:r>
            <a:r>
              <a:rPr lang="en-ID" sz="2000" spc="-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1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2000" spc="-1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ID" sz="2000" spc="-25" dirty="0" err="1">
                <a:latin typeface="Arial" panose="020B0604020202020204" pitchFamily="34" charset="0"/>
                <a:cs typeface="Arial" panose="020B0604020202020204" pitchFamily="34" charset="0"/>
              </a:rPr>
              <a:t>praktek</a:t>
            </a:r>
            <a:r>
              <a:rPr lang="en-ID" sz="2000" spc="-2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25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ID" sz="2000" spc="-25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10" dirty="0" err="1">
                <a:latin typeface="Arial" panose="020B0604020202020204" pitchFamily="34" charset="0"/>
                <a:cs typeface="Arial" panose="020B0604020202020204" pitchFamily="34" charset="0"/>
              </a:rPr>
              <a:t>menumbuhkan</a:t>
            </a:r>
            <a:r>
              <a:rPr lang="en-ID" sz="2000" b="1" spc="65" dirty="0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-25" dirty="0" err="1"/>
              <a:t>bersikap</a:t>
            </a:r>
            <a:r>
              <a:rPr lang="en-ID" sz="2000" spc="-25" dirty="0"/>
              <a:t> </a:t>
            </a:r>
            <a:r>
              <a:rPr lang="en-ID" sz="2000" spc="-5" dirty="0" err="1"/>
              <a:t>adil</a:t>
            </a:r>
            <a:r>
              <a:rPr lang="en-ID" sz="2000" spc="-5" dirty="0"/>
              <a:t> </a:t>
            </a:r>
            <a:r>
              <a:rPr lang="en-ID" sz="2000" spc="-25" dirty="0" err="1"/>
              <a:t>atas</a:t>
            </a:r>
            <a:r>
              <a:rPr lang="en-ID" sz="2000" spc="-25" dirty="0"/>
              <a:t> </a:t>
            </a:r>
            <a:r>
              <a:rPr lang="en-ID" sz="2000" spc="-20" dirty="0" err="1"/>
              <a:t>kebebasan</a:t>
            </a:r>
            <a:r>
              <a:rPr lang="en-ID" sz="2000" spc="-20" dirty="0"/>
              <a:t> </a:t>
            </a:r>
            <a:r>
              <a:rPr lang="en-ID" sz="2000" spc="-10" dirty="0" err="1"/>
              <a:t>menanamkan</a:t>
            </a:r>
            <a:r>
              <a:rPr lang="en-ID" sz="2000" spc="-10" dirty="0"/>
              <a:t> </a:t>
            </a:r>
            <a:r>
              <a:rPr lang="en-ID" sz="2000" spc="-20" dirty="0" err="1"/>
              <a:t>penghargaan</a:t>
            </a:r>
            <a:r>
              <a:rPr lang="en-ID" sz="2000" spc="80" dirty="0"/>
              <a:t> </a:t>
            </a:r>
            <a:r>
              <a:rPr lang="en-ID" sz="2000" spc="-30" dirty="0" err="1"/>
              <a:t>atas</a:t>
            </a:r>
            <a:r>
              <a:rPr lang="en-ID" sz="2000" spc="-30" dirty="0"/>
              <a:t> </a:t>
            </a:r>
            <a:r>
              <a:rPr lang="en-ID" sz="2000" spc="-30" dirty="0" err="1"/>
              <a:t>perbedaan</a:t>
            </a:r>
            <a:r>
              <a:rPr lang="en-ID" sz="2000" spc="-30" dirty="0"/>
              <a:t>.</a:t>
            </a:r>
          </a:p>
          <a:p>
            <a:pPr marL="22225" algn="just">
              <a:lnSpc>
                <a:spcPct val="100000"/>
              </a:lnSpc>
            </a:pPr>
            <a:r>
              <a:rPr lang="en-ID" sz="2000" b="1" spc="-45" dirty="0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ID" sz="2000" b="1" spc="-45" dirty="0" err="1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Perspektif</a:t>
            </a:r>
            <a:r>
              <a:rPr lang="en-ID" sz="2000" b="1" spc="-45" dirty="0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spc="20" dirty="0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ID" sz="2000" b="1" spc="-30" dirty="0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spc="170" dirty="0" err="1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endParaRPr lang="en-ID" sz="2000" b="1" spc="170" dirty="0">
              <a:solidFill>
                <a:srgbClr val="186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225" algn="just">
              <a:lnSpc>
                <a:spcPct val="100000"/>
              </a:lnSpc>
            </a:pP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Sifat </a:t>
            </a:r>
            <a:r>
              <a:rPr lang="en-ID" sz="2000" spc="17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ID" sz="2000" spc="170" dirty="0" err="1">
                <a:latin typeface="Arial" panose="020B0604020202020204" pitchFamily="34" charset="0"/>
                <a:cs typeface="Arial" panose="020B0604020202020204" pitchFamily="34" charset="0"/>
              </a:rPr>
              <a:t>mendasar</a:t>
            </a: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17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17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170" dirty="0" err="1">
                <a:latin typeface="Arial" panose="020B0604020202020204" pitchFamily="34" charset="0"/>
                <a:cs typeface="Arial" panose="020B0604020202020204" pitchFamily="34" charset="0"/>
              </a:rPr>
              <a:t>berfikir</a:t>
            </a: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2000" spc="17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17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170" dirty="0" err="1">
                <a:latin typeface="Arial" panose="020B0604020202020204" pitchFamily="34" charset="0"/>
                <a:cs typeface="Arial" panose="020B0604020202020204" pitchFamily="34" charset="0"/>
              </a:rPr>
              <a:t>simbol</a:t>
            </a:r>
            <a:r>
              <a:rPr lang="en-ID" sz="2000" spc="17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225" algn="just">
              <a:lnSpc>
                <a:spcPct val="100000"/>
              </a:lnSpc>
            </a:pPr>
            <a:r>
              <a:rPr lang="en-ID" sz="2000" b="1" spc="-45" dirty="0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ID" sz="2000" b="1" spc="-45" dirty="0" err="1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Perspektif</a:t>
            </a:r>
            <a:r>
              <a:rPr lang="en-ID" sz="2000" b="1" spc="-45" dirty="0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b="1" spc="90" dirty="0" err="1">
                <a:solidFill>
                  <a:srgbClr val="186D6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Dialogis</a:t>
            </a:r>
            <a:endParaRPr lang="en-ID" sz="2000" b="1" spc="90" dirty="0">
              <a:solidFill>
                <a:srgbClr val="186D6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2225" algn="just">
              <a:lnSpc>
                <a:spcPct val="100000"/>
              </a:lnSpc>
            </a:pP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dialogis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dua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partisipan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komunikasi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memerlukan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keterbukaan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kejujuran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kerukunan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ID" sz="2000" spc="90" dirty="0" err="1">
                <a:latin typeface="Arial" panose="020B0604020202020204" pitchFamily="34" charset="0"/>
                <a:cs typeface="Arial" panose="020B0604020202020204" pitchFamily="34" charset="0"/>
              </a:rPr>
              <a:t>intensitas</a:t>
            </a:r>
            <a:r>
              <a:rPr lang="en-ID" sz="2000" spc="9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6515" marR="15875" algn="just">
              <a:lnSpc>
                <a:spcPct val="91100"/>
              </a:lnSpc>
              <a:spcBef>
                <a:spcPts val="1325"/>
              </a:spcBef>
            </a:pPr>
            <a:endParaRPr lang="en-ID" sz="2000" spc="-42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ct val="100000"/>
              </a:lnSpc>
              <a:spcBef>
                <a:spcPts val="640"/>
              </a:spcBef>
              <a:tabLst>
                <a:tab pos="526415" algn="l"/>
                <a:tab pos="527050" algn="l"/>
              </a:tabLst>
            </a:pP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3599948B-9B6C-0C15-BBBE-F868135DB9D8}"/>
              </a:ext>
            </a:extLst>
          </p:cNvPr>
          <p:cNvSpPr txBox="1"/>
          <p:nvPr/>
        </p:nvSpPr>
        <p:spPr>
          <a:xfrm>
            <a:off x="381000" y="1066800"/>
            <a:ext cx="8382000" cy="584775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15"/>
              </a:spcBef>
            </a:pPr>
            <a:r>
              <a:rPr lang="en-ID" sz="2000" b="1" spc="-45" dirty="0">
                <a:solidFill>
                  <a:srgbClr val="186D62"/>
                </a:solidFill>
                <a:latin typeface="Arial"/>
                <a:cs typeface="Arial"/>
              </a:rPr>
              <a:t>4. </a:t>
            </a:r>
            <a:r>
              <a:rPr lang="en-ID" sz="2000" b="1" spc="-45" dirty="0" err="1">
                <a:solidFill>
                  <a:srgbClr val="186D62"/>
                </a:solidFill>
                <a:latin typeface="Arial"/>
                <a:cs typeface="Arial"/>
              </a:rPr>
              <a:t>Perspektif</a:t>
            </a:r>
            <a:r>
              <a:rPr lang="en-ID" sz="2000" b="1" spc="-45" dirty="0">
                <a:solidFill>
                  <a:srgbClr val="186D62"/>
                </a:solidFill>
                <a:latin typeface="Arial"/>
                <a:cs typeface="Arial"/>
              </a:rPr>
              <a:t> </a:t>
            </a:r>
            <a:r>
              <a:rPr lang="en-ID" sz="2000" b="1" spc="95" dirty="0" err="1">
                <a:solidFill>
                  <a:srgbClr val="186D62"/>
                </a:solidFill>
                <a:latin typeface="Arial"/>
                <a:cs typeface="Arial"/>
              </a:rPr>
              <a:t>Situasional</a:t>
            </a:r>
            <a:endParaRPr lang="en-ID" sz="2000" b="1" spc="95" dirty="0">
              <a:solidFill>
                <a:srgbClr val="186D62"/>
              </a:solidFill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015"/>
              </a:spcBef>
            </a:pPr>
            <a:r>
              <a:rPr lang="en-ID" sz="2000" spc="95" dirty="0" err="1">
                <a:latin typeface="Arial"/>
                <a:cs typeface="Arial"/>
              </a:rPr>
              <a:t>Perspektif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situasional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merupakan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faktor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situasional</a:t>
            </a:r>
            <a:r>
              <a:rPr lang="en-ID" sz="2000" spc="95" dirty="0">
                <a:latin typeface="Arial"/>
                <a:cs typeface="Arial"/>
              </a:rPr>
              <a:t> yang </a:t>
            </a:r>
            <a:r>
              <a:rPr lang="en-ID" sz="2000" spc="95" dirty="0" err="1">
                <a:latin typeface="Arial"/>
                <a:cs typeface="Arial"/>
              </a:rPr>
              <a:t>memiliki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relevansi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dengan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setiap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penilaian</a:t>
            </a:r>
            <a:r>
              <a:rPr lang="en-ID" sz="2000" spc="95" dirty="0">
                <a:latin typeface="Arial"/>
                <a:cs typeface="Arial"/>
              </a:rPr>
              <a:t> moral.</a:t>
            </a:r>
          </a:p>
          <a:p>
            <a:pPr marL="12700" algn="just">
              <a:lnSpc>
                <a:spcPct val="100000"/>
              </a:lnSpc>
              <a:spcBef>
                <a:spcPts val="1015"/>
              </a:spcBef>
            </a:pPr>
            <a:r>
              <a:rPr lang="en-ID" sz="2000" spc="95" dirty="0">
                <a:latin typeface="Arial"/>
                <a:cs typeface="Arial"/>
              </a:rPr>
              <a:t>5. </a:t>
            </a:r>
            <a:r>
              <a:rPr lang="en-ID" sz="2000" b="1" spc="-45" dirty="0" err="1">
                <a:solidFill>
                  <a:srgbClr val="186D62"/>
                </a:solidFill>
                <a:latin typeface="Arial"/>
                <a:cs typeface="Arial"/>
              </a:rPr>
              <a:t>Perspektif</a:t>
            </a:r>
            <a:r>
              <a:rPr lang="en-ID" sz="2000" b="1" spc="-45" dirty="0">
                <a:solidFill>
                  <a:srgbClr val="186D62"/>
                </a:solidFill>
                <a:latin typeface="Arial"/>
                <a:cs typeface="Arial"/>
              </a:rPr>
              <a:t> </a:t>
            </a:r>
            <a:r>
              <a:rPr lang="en-ID" sz="2000" b="1" spc="95" dirty="0" err="1">
                <a:solidFill>
                  <a:srgbClr val="186D62"/>
                </a:solidFill>
                <a:latin typeface="Arial"/>
                <a:cs typeface="Arial"/>
              </a:rPr>
              <a:t>Religius</a:t>
            </a:r>
            <a:endParaRPr lang="en-ID" sz="2000" b="1" spc="95" dirty="0">
              <a:solidFill>
                <a:srgbClr val="186D62"/>
              </a:solidFill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015"/>
              </a:spcBef>
            </a:pPr>
            <a:r>
              <a:rPr lang="en-ID" sz="2000" spc="95" dirty="0">
                <a:latin typeface="Arial"/>
                <a:cs typeface="Arial"/>
              </a:rPr>
              <a:t>Kitab </a:t>
            </a:r>
            <a:r>
              <a:rPr lang="en-ID" sz="2000" spc="95" dirty="0" err="1">
                <a:latin typeface="Arial"/>
                <a:cs typeface="Arial"/>
              </a:rPr>
              <a:t>suci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atau</a:t>
            </a:r>
            <a:r>
              <a:rPr lang="en-ID" sz="2000" spc="95" dirty="0">
                <a:latin typeface="Arial"/>
                <a:cs typeface="Arial"/>
              </a:rPr>
              <a:t> habit religious </a:t>
            </a:r>
            <a:r>
              <a:rPr lang="en-ID" sz="2000" spc="95" dirty="0" err="1">
                <a:latin typeface="Arial"/>
                <a:cs typeface="Arial"/>
              </a:rPr>
              <a:t>dapat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digunakan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sebagai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standar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mengevaluasi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etika</a:t>
            </a:r>
            <a:r>
              <a:rPr lang="en-ID" sz="2000" spc="95" dirty="0">
                <a:latin typeface="Arial"/>
                <a:cs typeface="Arial"/>
              </a:rPr>
              <a:t> </a:t>
            </a:r>
            <a:r>
              <a:rPr lang="en-ID" sz="2000" spc="95" dirty="0" err="1">
                <a:latin typeface="Arial"/>
                <a:cs typeface="Arial"/>
              </a:rPr>
              <a:t>komunikasi</a:t>
            </a:r>
            <a:r>
              <a:rPr lang="en-ID" sz="2000" spc="95" dirty="0">
                <a:latin typeface="Arial"/>
                <a:cs typeface="Arial"/>
              </a:rPr>
              <a:t>.</a:t>
            </a:r>
          </a:p>
          <a:p>
            <a:pPr marL="12700" algn="just">
              <a:spcBef>
                <a:spcPts val="1015"/>
              </a:spcBef>
            </a:pPr>
            <a:r>
              <a:rPr lang="en-ID" sz="2000" spc="95" dirty="0">
                <a:latin typeface="Arial"/>
                <a:cs typeface="Arial"/>
              </a:rPr>
              <a:t>6. </a:t>
            </a:r>
            <a:r>
              <a:rPr lang="en-ID" sz="2000" b="1" spc="-45" dirty="0" err="1">
                <a:solidFill>
                  <a:srgbClr val="186D62"/>
                </a:solidFill>
                <a:latin typeface="Arial"/>
                <a:cs typeface="Arial"/>
              </a:rPr>
              <a:t>Perspektif</a:t>
            </a:r>
            <a:r>
              <a:rPr lang="en-ID" sz="2000" b="1" spc="-100" dirty="0">
                <a:solidFill>
                  <a:srgbClr val="186D62"/>
                </a:solidFill>
                <a:latin typeface="Arial"/>
                <a:cs typeface="Arial"/>
              </a:rPr>
              <a:t> </a:t>
            </a:r>
            <a:r>
              <a:rPr lang="en-ID" sz="2000" b="1" spc="70" dirty="0">
                <a:solidFill>
                  <a:srgbClr val="186D62"/>
                </a:solidFill>
                <a:latin typeface="Arial"/>
                <a:cs typeface="Arial"/>
              </a:rPr>
              <a:t>Utilitarian</a:t>
            </a:r>
          </a:p>
          <a:p>
            <a:pPr marL="12700" algn="just">
              <a:spcBef>
                <a:spcPts val="1015"/>
              </a:spcBef>
            </a:pPr>
            <a:r>
              <a:rPr lang="en-ID" sz="2000" spc="70" dirty="0" err="1">
                <a:latin typeface="Arial"/>
                <a:cs typeface="Arial"/>
              </a:rPr>
              <a:t>Standar</a:t>
            </a:r>
            <a:r>
              <a:rPr lang="en-ID" sz="2000" spc="70" dirty="0">
                <a:latin typeface="Arial"/>
                <a:cs typeface="Arial"/>
              </a:rPr>
              <a:t> utilitarian </a:t>
            </a:r>
            <a:r>
              <a:rPr lang="en-ID" sz="2000" spc="70" dirty="0" err="1">
                <a:latin typeface="Arial"/>
                <a:cs typeface="Arial"/>
              </a:rPr>
              <a:t>digunakan</a:t>
            </a:r>
            <a:r>
              <a:rPr lang="en-ID" sz="2000" spc="70" dirty="0">
                <a:latin typeface="Arial"/>
                <a:cs typeface="Arial"/>
              </a:rPr>
              <a:t> </a:t>
            </a:r>
            <a:r>
              <a:rPr lang="en-ID" sz="2000" spc="70" dirty="0" err="1">
                <a:latin typeface="Arial"/>
                <a:cs typeface="Arial"/>
              </a:rPr>
              <a:t>untuk</a:t>
            </a:r>
            <a:r>
              <a:rPr lang="en-ID" sz="2000" spc="70" dirty="0">
                <a:latin typeface="Arial"/>
                <a:cs typeface="Arial"/>
              </a:rPr>
              <a:t> </a:t>
            </a:r>
            <a:r>
              <a:rPr lang="en-ID" sz="2000" spc="70" dirty="0" err="1">
                <a:latin typeface="Arial"/>
                <a:cs typeface="Arial"/>
              </a:rPr>
              <a:t>mengevaluasi</a:t>
            </a:r>
            <a:r>
              <a:rPr lang="en-ID" sz="2000" spc="70" dirty="0">
                <a:latin typeface="Arial"/>
                <a:cs typeface="Arial"/>
              </a:rPr>
              <a:t> </a:t>
            </a:r>
            <a:r>
              <a:rPr lang="en-ID" sz="2000" spc="70" dirty="0" err="1">
                <a:latin typeface="Arial"/>
                <a:cs typeface="Arial"/>
              </a:rPr>
              <a:t>cara</a:t>
            </a:r>
            <a:r>
              <a:rPr lang="en-ID" sz="2000" spc="70" dirty="0">
                <a:latin typeface="Arial"/>
                <a:cs typeface="Arial"/>
              </a:rPr>
              <a:t> dan </a:t>
            </a:r>
            <a:r>
              <a:rPr lang="en-ID" sz="2000" spc="70" dirty="0" err="1">
                <a:latin typeface="Arial"/>
                <a:cs typeface="Arial"/>
              </a:rPr>
              <a:t>tujuan</a:t>
            </a:r>
            <a:r>
              <a:rPr lang="en-ID" sz="2000" spc="70" dirty="0">
                <a:latin typeface="Arial"/>
                <a:cs typeface="Arial"/>
              </a:rPr>
              <a:t> </a:t>
            </a:r>
            <a:r>
              <a:rPr lang="en-ID" sz="2000" spc="70" dirty="0" err="1">
                <a:latin typeface="Arial"/>
                <a:cs typeface="Arial"/>
              </a:rPr>
              <a:t>komunikasi</a:t>
            </a:r>
            <a:r>
              <a:rPr lang="en-ID" sz="2000" spc="70" dirty="0">
                <a:latin typeface="Arial"/>
                <a:cs typeface="Arial"/>
              </a:rPr>
              <a:t> yang </a:t>
            </a:r>
            <a:r>
              <a:rPr lang="en-ID" sz="2000" spc="70" dirty="0" err="1">
                <a:latin typeface="Arial"/>
                <a:cs typeface="Arial"/>
              </a:rPr>
              <a:t>dapat</a:t>
            </a:r>
            <a:r>
              <a:rPr lang="en-ID" sz="2000" spc="70" dirty="0">
                <a:latin typeface="Arial"/>
                <a:cs typeface="Arial"/>
              </a:rPr>
              <a:t> </a:t>
            </a:r>
            <a:r>
              <a:rPr lang="en-ID" sz="2000" spc="70" dirty="0" err="1">
                <a:latin typeface="Arial"/>
                <a:cs typeface="Arial"/>
              </a:rPr>
              <a:t>dilihat</a:t>
            </a:r>
            <a:r>
              <a:rPr lang="en-ID" sz="2000" spc="70" dirty="0">
                <a:latin typeface="Arial"/>
                <a:cs typeface="Arial"/>
              </a:rPr>
              <a:t> </a:t>
            </a:r>
            <a:r>
              <a:rPr lang="en-ID" sz="2000" spc="70" dirty="0" err="1">
                <a:latin typeface="Arial"/>
                <a:cs typeface="Arial"/>
              </a:rPr>
              <a:t>dari</a:t>
            </a:r>
            <a:r>
              <a:rPr lang="en-ID" sz="2000" spc="70" dirty="0">
                <a:latin typeface="Arial"/>
                <a:cs typeface="Arial"/>
              </a:rPr>
              <a:t> </a:t>
            </a:r>
            <a:r>
              <a:rPr lang="en-ID" sz="2000" spc="70" dirty="0" err="1">
                <a:latin typeface="Arial"/>
                <a:cs typeface="Arial"/>
              </a:rPr>
              <a:t>kegunaan</a:t>
            </a:r>
            <a:r>
              <a:rPr lang="en-ID" sz="2000" spc="70" dirty="0">
                <a:latin typeface="Arial"/>
                <a:cs typeface="Arial"/>
              </a:rPr>
              <a:t>, </a:t>
            </a:r>
            <a:r>
              <a:rPr lang="en-ID" sz="2000" spc="70" dirty="0" err="1">
                <a:latin typeface="Arial"/>
                <a:cs typeface="Arial"/>
              </a:rPr>
              <a:t>kesenangan</a:t>
            </a:r>
            <a:r>
              <a:rPr lang="en-ID" sz="2000" spc="70" dirty="0">
                <a:latin typeface="Arial"/>
                <a:cs typeface="Arial"/>
              </a:rPr>
              <a:t> dan </a:t>
            </a:r>
            <a:r>
              <a:rPr lang="en-ID" sz="2000" spc="70" dirty="0" err="1">
                <a:latin typeface="Arial"/>
                <a:cs typeface="Arial"/>
              </a:rPr>
              <a:t>kegembiraan</a:t>
            </a:r>
            <a:r>
              <a:rPr lang="en-ID" sz="2000" spc="70" dirty="0">
                <a:latin typeface="Arial"/>
                <a:cs typeface="Arial"/>
              </a:rPr>
              <a:t>.</a:t>
            </a:r>
          </a:p>
          <a:p>
            <a:pPr marL="21590" algn="just">
              <a:lnSpc>
                <a:spcPct val="100000"/>
              </a:lnSpc>
              <a:spcBef>
                <a:spcPts val="720"/>
              </a:spcBef>
            </a:pPr>
            <a:r>
              <a:rPr lang="en-ID" sz="2000" spc="70" dirty="0">
                <a:latin typeface="Arial"/>
                <a:cs typeface="Arial"/>
              </a:rPr>
              <a:t>7. </a:t>
            </a:r>
            <a:r>
              <a:rPr lang="en-ID" sz="2000" b="1" spc="-45" dirty="0" err="1">
                <a:solidFill>
                  <a:srgbClr val="186D62"/>
                </a:solidFill>
                <a:latin typeface="Arial"/>
                <a:cs typeface="Arial"/>
              </a:rPr>
              <a:t>Perspektif</a:t>
            </a:r>
            <a:r>
              <a:rPr lang="en-ID" sz="2000" b="1" spc="-45" dirty="0">
                <a:solidFill>
                  <a:srgbClr val="186D62"/>
                </a:solidFill>
                <a:latin typeface="Arial"/>
                <a:cs typeface="Arial"/>
              </a:rPr>
              <a:t> </a:t>
            </a:r>
            <a:r>
              <a:rPr lang="en-ID" sz="2000" b="1" spc="-40" dirty="0">
                <a:solidFill>
                  <a:srgbClr val="186D62"/>
                </a:solidFill>
                <a:latin typeface="Arial"/>
                <a:cs typeface="Arial"/>
              </a:rPr>
              <a:t>Legal</a:t>
            </a:r>
          </a:p>
          <a:p>
            <a:pPr marL="21590" algn="just">
              <a:lnSpc>
                <a:spcPct val="100000"/>
              </a:lnSpc>
              <a:spcBef>
                <a:spcPts val="720"/>
              </a:spcBef>
            </a:pPr>
            <a:r>
              <a:rPr lang="en-ID" sz="2000" spc="-40" dirty="0" err="1">
                <a:latin typeface="Arial"/>
                <a:cs typeface="Arial"/>
              </a:rPr>
              <a:t>Perilaku</a:t>
            </a:r>
            <a:r>
              <a:rPr lang="en-ID" sz="2000" spc="-40" dirty="0">
                <a:latin typeface="Arial"/>
                <a:cs typeface="Arial"/>
              </a:rPr>
              <a:t> </a:t>
            </a:r>
            <a:r>
              <a:rPr lang="en-ID" sz="2000" spc="-40" dirty="0" err="1">
                <a:latin typeface="Arial"/>
                <a:cs typeface="Arial"/>
              </a:rPr>
              <a:t>komunikasi</a:t>
            </a:r>
            <a:r>
              <a:rPr lang="en-ID" sz="2000" spc="-40" dirty="0">
                <a:latin typeface="Arial"/>
                <a:cs typeface="Arial"/>
              </a:rPr>
              <a:t> yang legal </a:t>
            </a:r>
            <a:r>
              <a:rPr lang="en-ID" sz="2000" spc="-40" dirty="0" err="1">
                <a:latin typeface="Arial"/>
                <a:cs typeface="Arial"/>
              </a:rPr>
              <a:t>disesuaikan</a:t>
            </a:r>
            <a:r>
              <a:rPr lang="en-ID" sz="2000" spc="-40" dirty="0">
                <a:latin typeface="Arial"/>
                <a:cs typeface="Arial"/>
              </a:rPr>
              <a:t> </a:t>
            </a:r>
            <a:r>
              <a:rPr lang="en-ID" sz="2000" spc="-40" dirty="0" err="1">
                <a:latin typeface="Arial"/>
                <a:cs typeface="Arial"/>
              </a:rPr>
              <a:t>dengan</a:t>
            </a:r>
            <a:r>
              <a:rPr lang="en-ID" sz="2000" spc="-40" dirty="0">
                <a:latin typeface="Arial"/>
                <a:cs typeface="Arial"/>
              </a:rPr>
              <a:t> </a:t>
            </a:r>
            <a:r>
              <a:rPr lang="en-ID" sz="2000" spc="-40" dirty="0" err="1">
                <a:latin typeface="Arial"/>
                <a:cs typeface="Arial"/>
              </a:rPr>
              <a:t>peraturan</a:t>
            </a:r>
            <a:r>
              <a:rPr lang="en-ID" sz="2000" spc="-40" dirty="0">
                <a:latin typeface="Arial"/>
                <a:cs typeface="Arial"/>
              </a:rPr>
              <a:t> yang </a:t>
            </a:r>
            <a:r>
              <a:rPr lang="en-ID" sz="2000" spc="-40" dirty="0" err="1">
                <a:latin typeface="Arial"/>
                <a:cs typeface="Arial"/>
              </a:rPr>
              <a:t>berlaku</a:t>
            </a:r>
            <a:r>
              <a:rPr lang="en-ID" sz="2000" spc="-40" dirty="0">
                <a:latin typeface="Arial"/>
                <a:cs typeface="Arial"/>
              </a:rPr>
              <a:t> dan </a:t>
            </a:r>
            <a:r>
              <a:rPr lang="en-ID" sz="2000" spc="-40" dirty="0" err="1">
                <a:latin typeface="Arial"/>
                <a:cs typeface="Arial"/>
              </a:rPr>
              <a:t>dianggap</a:t>
            </a:r>
            <a:r>
              <a:rPr lang="en-ID" sz="2000" spc="-40" dirty="0">
                <a:latin typeface="Arial"/>
                <a:cs typeface="Arial"/>
              </a:rPr>
              <a:t> </a:t>
            </a:r>
            <a:r>
              <a:rPr lang="en-ID" sz="2000" spc="-40" dirty="0" err="1">
                <a:latin typeface="Arial"/>
                <a:cs typeface="Arial"/>
              </a:rPr>
              <a:t>sebagai</a:t>
            </a:r>
            <a:r>
              <a:rPr lang="en-ID" sz="2000" spc="-40" dirty="0">
                <a:latin typeface="Arial"/>
                <a:cs typeface="Arial"/>
              </a:rPr>
              <a:t> </a:t>
            </a:r>
            <a:r>
              <a:rPr lang="en-ID" sz="2000" spc="-40" dirty="0" err="1">
                <a:latin typeface="Arial"/>
                <a:cs typeface="Arial"/>
              </a:rPr>
              <a:t>perilaku</a:t>
            </a:r>
            <a:r>
              <a:rPr lang="en-ID" sz="2000" spc="-40" dirty="0">
                <a:latin typeface="Arial"/>
                <a:cs typeface="Arial"/>
              </a:rPr>
              <a:t> </a:t>
            </a:r>
            <a:r>
              <a:rPr lang="en-ID" sz="2000" spc="-40" dirty="0" err="1">
                <a:latin typeface="Arial"/>
                <a:cs typeface="Arial"/>
              </a:rPr>
              <a:t>etis</a:t>
            </a:r>
            <a:r>
              <a:rPr lang="en-ID" sz="2000" spc="-40" dirty="0">
                <a:latin typeface="Arial"/>
                <a:cs typeface="Arial"/>
              </a:rPr>
              <a:t>.</a:t>
            </a:r>
            <a:endParaRPr lang="en-ID" sz="20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015"/>
              </a:spcBef>
            </a:pPr>
            <a:endParaRPr lang="en-ID" sz="2000" spc="95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1015"/>
              </a:spcBef>
            </a:pPr>
            <a:endParaRPr lang="en-ID"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45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256181"/>
            <a:ext cx="8267700" cy="1201420"/>
            <a:chOff x="438151" y="256181"/>
            <a:chExt cx="8267700" cy="1201420"/>
          </a:xfrm>
        </p:grpSpPr>
        <p:sp>
          <p:nvSpPr>
            <p:cNvPr id="3" name="object 3"/>
            <p:cNvSpPr/>
            <p:nvPr/>
          </p:nvSpPr>
          <p:spPr>
            <a:xfrm>
              <a:off x="457199" y="295550"/>
              <a:ext cx="8229600" cy="1143000"/>
            </a:xfrm>
            <a:custGeom>
              <a:avLst/>
              <a:gdLst/>
              <a:ahLst/>
              <a:cxnLst/>
              <a:rect l="l" t="t" r="r" b="b"/>
              <a:pathLst>
                <a:path w="8229600" h="1143000">
                  <a:moveTo>
                    <a:pt x="8229600" y="0"/>
                  </a:moveTo>
                  <a:lnTo>
                    <a:pt x="0" y="0"/>
                  </a:lnTo>
                  <a:lnTo>
                    <a:pt x="0" y="1143000"/>
                  </a:lnTo>
                  <a:lnTo>
                    <a:pt x="4114800" y="1143000"/>
                  </a:lnTo>
                  <a:lnTo>
                    <a:pt x="8229600" y="1143000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000000">
                <a:alpha val="38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295550"/>
              <a:ext cx="8229600" cy="1143000"/>
            </a:xfrm>
            <a:custGeom>
              <a:avLst/>
              <a:gdLst/>
              <a:ahLst/>
              <a:cxnLst/>
              <a:rect l="l" t="t" r="r" b="b"/>
              <a:pathLst>
                <a:path w="8229600" h="1143000">
                  <a:moveTo>
                    <a:pt x="4114800" y="1143000"/>
                  </a:moveTo>
                  <a:lnTo>
                    <a:pt x="0" y="1143000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1143000"/>
                  </a:lnTo>
                  <a:lnTo>
                    <a:pt x="4114800" y="1143000"/>
                  </a:lnTo>
                  <a:close/>
                </a:path>
              </a:pathLst>
            </a:custGeom>
            <a:ln w="3809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7199" y="275230"/>
              <a:ext cx="8229600" cy="1143000"/>
            </a:xfrm>
            <a:custGeom>
              <a:avLst/>
              <a:gdLst/>
              <a:ahLst/>
              <a:cxnLst/>
              <a:rect l="l" t="t" r="r" b="b"/>
              <a:pathLst>
                <a:path w="8229600" h="1143000">
                  <a:moveTo>
                    <a:pt x="8229600" y="0"/>
                  </a:moveTo>
                  <a:lnTo>
                    <a:pt x="0" y="0"/>
                  </a:lnTo>
                  <a:lnTo>
                    <a:pt x="0" y="1142999"/>
                  </a:lnTo>
                  <a:lnTo>
                    <a:pt x="4114800" y="1142999"/>
                  </a:lnTo>
                  <a:lnTo>
                    <a:pt x="8229600" y="114299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9A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57199" y="275230"/>
              <a:ext cx="8229600" cy="1143000"/>
            </a:xfrm>
            <a:custGeom>
              <a:avLst/>
              <a:gdLst/>
              <a:ahLst/>
              <a:cxnLst/>
              <a:rect l="l" t="t" r="r" b="b"/>
              <a:pathLst>
                <a:path w="8229600" h="1143000">
                  <a:moveTo>
                    <a:pt x="4114800" y="1142999"/>
                  </a:moveTo>
                  <a:lnTo>
                    <a:pt x="0" y="114299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1142999"/>
                  </a:lnTo>
                  <a:lnTo>
                    <a:pt x="4114800" y="114299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535940" y="539390"/>
            <a:ext cx="7684134" cy="6153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3850" spc="5" dirty="0">
                <a:solidFill>
                  <a:srgbClr val="FFFFFF"/>
                </a:solidFill>
              </a:rPr>
              <a:t>1.</a:t>
            </a:r>
            <a:r>
              <a:rPr sz="3850" spc="-5" dirty="0">
                <a:solidFill>
                  <a:srgbClr val="FFFFFF"/>
                </a:solidFill>
              </a:rPr>
              <a:t> </a:t>
            </a:r>
            <a:r>
              <a:rPr sz="3850" spc="-10" dirty="0">
                <a:solidFill>
                  <a:srgbClr val="FFFFFF"/>
                </a:solidFill>
              </a:rPr>
              <a:t>Pengertian</a:t>
            </a:r>
            <a:r>
              <a:rPr sz="3850" dirty="0">
                <a:solidFill>
                  <a:srgbClr val="FFFFFF"/>
                </a:solidFill>
              </a:rPr>
              <a:t> </a:t>
            </a:r>
            <a:r>
              <a:rPr sz="3850" spc="-20" dirty="0">
                <a:solidFill>
                  <a:srgbClr val="FFFFFF"/>
                </a:solidFill>
              </a:rPr>
              <a:t>Etika,</a:t>
            </a:r>
            <a:r>
              <a:rPr sz="3850" dirty="0">
                <a:solidFill>
                  <a:srgbClr val="FFFFFF"/>
                </a:solidFill>
              </a:rPr>
              <a:t> </a:t>
            </a:r>
            <a:r>
              <a:rPr sz="3850" spc="-10" dirty="0">
                <a:solidFill>
                  <a:srgbClr val="FFFFFF"/>
                </a:solidFill>
              </a:rPr>
              <a:t>Moral</a:t>
            </a:r>
            <a:r>
              <a:rPr sz="3850" spc="5" dirty="0">
                <a:solidFill>
                  <a:srgbClr val="FFFFFF"/>
                </a:solidFill>
              </a:rPr>
              <a:t> </a:t>
            </a:r>
            <a:r>
              <a:rPr sz="3850" dirty="0">
                <a:solidFill>
                  <a:srgbClr val="FFFFFF"/>
                </a:solidFill>
              </a:rPr>
              <a:t>dan</a:t>
            </a:r>
            <a:r>
              <a:rPr sz="3850" spc="-5" dirty="0">
                <a:solidFill>
                  <a:srgbClr val="FFFFFF"/>
                </a:solidFill>
              </a:rPr>
              <a:t> </a:t>
            </a:r>
            <a:r>
              <a:rPr sz="3850" spc="10" dirty="0">
                <a:solidFill>
                  <a:srgbClr val="FFFFFF"/>
                </a:solidFill>
              </a:rPr>
              <a:t>Norma</a:t>
            </a:r>
            <a:endParaRPr sz="3850"/>
          </a:p>
        </p:txBody>
      </p:sp>
      <p:grpSp>
        <p:nvGrpSpPr>
          <p:cNvPr id="8" name="object 8"/>
          <p:cNvGrpSpPr/>
          <p:nvPr/>
        </p:nvGrpSpPr>
        <p:grpSpPr>
          <a:xfrm>
            <a:off x="452527" y="1596438"/>
            <a:ext cx="8239125" cy="4554855"/>
            <a:chOff x="452527" y="1596438"/>
            <a:chExt cx="8239125" cy="4554855"/>
          </a:xfrm>
        </p:grpSpPr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57199" y="1621430"/>
              <a:ext cx="8229600" cy="452501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57199" y="1621430"/>
              <a:ext cx="8229600" cy="4526280"/>
            </a:xfrm>
            <a:custGeom>
              <a:avLst/>
              <a:gdLst/>
              <a:ahLst/>
              <a:cxnLst/>
              <a:rect l="l" t="t" r="r" b="b"/>
              <a:pathLst>
                <a:path w="8229600" h="4526280">
                  <a:moveTo>
                    <a:pt x="0" y="4526280"/>
                  </a:moveTo>
                  <a:lnTo>
                    <a:pt x="8229600" y="4526280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4526280"/>
                  </a:lnTo>
                  <a:close/>
                </a:path>
              </a:pathLst>
            </a:custGeom>
            <a:ln w="317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7199" y="162143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10"/>
                  </a:moveTo>
                  <a:lnTo>
                    <a:pt x="0" y="4525010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10"/>
                  </a:lnTo>
                  <a:lnTo>
                    <a:pt x="4114800" y="4525010"/>
                  </a:lnTo>
                  <a:close/>
                </a:path>
              </a:pathLst>
            </a:custGeom>
            <a:ln w="934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57199" y="1601110"/>
              <a:ext cx="8229600" cy="4525010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9344">
              <a:solidFill>
                <a:srgbClr val="97B75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35940" y="1547262"/>
            <a:ext cx="7982584" cy="452501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815"/>
              </a:spcBef>
            </a:pPr>
            <a:r>
              <a:rPr sz="2750" b="1" spc="10" dirty="0">
                <a:latin typeface="Calibri"/>
                <a:cs typeface="Calibri"/>
              </a:rPr>
              <a:t>*</a:t>
            </a:r>
            <a:r>
              <a:rPr sz="2750" b="1" spc="-35" dirty="0">
                <a:latin typeface="Calibri"/>
                <a:cs typeface="Calibri"/>
              </a:rPr>
              <a:t> </a:t>
            </a:r>
            <a:r>
              <a:rPr sz="3450" b="1" spc="-15" dirty="0">
                <a:latin typeface="Calibri"/>
                <a:cs typeface="Calibri"/>
              </a:rPr>
              <a:t>Etika</a:t>
            </a:r>
            <a:endParaRPr sz="3450">
              <a:latin typeface="Calibri"/>
              <a:cs typeface="Calibri"/>
            </a:endParaRPr>
          </a:p>
          <a:p>
            <a:pPr marL="311150" marR="5080" indent="-298450">
              <a:lnSpc>
                <a:spcPct val="100699"/>
              </a:lnSpc>
              <a:spcBef>
                <a:spcPts val="690"/>
              </a:spcBef>
              <a:buFont typeface="Arial MT"/>
              <a:buChar char="-"/>
              <a:tabLst>
                <a:tab pos="311150" algn="l"/>
              </a:tabLst>
            </a:pPr>
            <a:r>
              <a:rPr sz="3450" b="1" spc="-5" dirty="0">
                <a:latin typeface="Calibri"/>
                <a:cs typeface="Calibri"/>
              </a:rPr>
              <a:t>Secara </a:t>
            </a:r>
            <a:r>
              <a:rPr sz="3450" b="1" dirty="0">
                <a:latin typeface="Calibri"/>
                <a:cs typeface="Calibri"/>
              </a:rPr>
              <a:t>etimologi</a:t>
            </a:r>
            <a:r>
              <a:rPr sz="3450" b="1" spc="10" dirty="0">
                <a:latin typeface="Calibri"/>
                <a:cs typeface="Calibri"/>
              </a:rPr>
              <a:t> </a:t>
            </a:r>
            <a:r>
              <a:rPr sz="3450" b="1" spc="-5" dirty="0">
                <a:latin typeface="Calibri"/>
                <a:cs typeface="Calibri"/>
              </a:rPr>
              <a:t>berasal</a:t>
            </a:r>
            <a:r>
              <a:rPr sz="3450" b="1" dirty="0">
                <a:latin typeface="Calibri"/>
                <a:cs typeface="Calibri"/>
              </a:rPr>
              <a:t> </a:t>
            </a:r>
            <a:r>
              <a:rPr sz="3450" b="1" spc="5" dirty="0">
                <a:latin typeface="Calibri"/>
                <a:cs typeface="Calibri"/>
              </a:rPr>
              <a:t>dari </a:t>
            </a:r>
            <a:r>
              <a:rPr sz="3450" b="1" spc="-20" dirty="0">
                <a:latin typeface="Calibri"/>
                <a:cs typeface="Calibri"/>
              </a:rPr>
              <a:t>kata</a:t>
            </a:r>
            <a:r>
              <a:rPr sz="3450" b="1" spc="5" dirty="0">
                <a:latin typeface="Calibri"/>
                <a:cs typeface="Calibri"/>
              </a:rPr>
              <a:t> </a:t>
            </a:r>
            <a:r>
              <a:rPr sz="3450" b="1" spc="-15" dirty="0">
                <a:latin typeface="Calibri"/>
                <a:cs typeface="Calibri"/>
              </a:rPr>
              <a:t>“ethos” </a:t>
            </a:r>
            <a:r>
              <a:rPr sz="3450" b="1" spc="-765" dirty="0">
                <a:latin typeface="Calibri"/>
                <a:cs typeface="Calibri"/>
              </a:rPr>
              <a:t> </a:t>
            </a:r>
            <a:r>
              <a:rPr sz="3450" b="1" spc="-10" dirty="0">
                <a:latin typeface="Calibri"/>
                <a:cs typeface="Calibri"/>
              </a:rPr>
              <a:t>(watak</a:t>
            </a:r>
            <a:r>
              <a:rPr sz="3450" b="1" spc="-5" dirty="0">
                <a:latin typeface="Calibri"/>
                <a:cs typeface="Calibri"/>
              </a:rPr>
              <a:t> kesusilaan/adat)</a:t>
            </a:r>
            <a:endParaRPr sz="3450">
              <a:latin typeface="Calibri"/>
              <a:cs typeface="Calibri"/>
            </a:endParaRPr>
          </a:p>
          <a:p>
            <a:pPr marL="311150" marR="271145" indent="-298450">
              <a:lnSpc>
                <a:spcPct val="100699"/>
              </a:lnSpc>
              <a:spcBef>
                <a:spcPts val="690"/>
              </a:spcBef>
              <a:buFont typeface="Arial MT"/>
              <a:buChar char="-"/>
              <a:tabLst>
                <a:tab pos="311150" algn="l"/>
              </a:tabLst>
            </a:pPr>
            <a:r>
              <a:rPr sz="3450" b="1" spc="-5" dirty="0">
                <a:latin typeface="Calibri"/>
                <a:cs typeface="Calibri"/>
              </a:rPr>
              <a:t>Secara </a:t>
            </a:r>
            <a:r>
              <a:rPr sz="3450" b="1" spc="5" dirty="0">
                <a:latin typeface="Calibri"/>
                <a:cs typeface="Calibri"/>
              </a:rPr>
              <a:t>terminologi– cabang </a:t>
            </a:r>
            <a:r>
              <a:rPr sz="3450" b="1" spc="-10" dirty="0">
                <a:latin typeface="Calibri"/>
                <a:cs typeface="Calibri"/>
              </a:rPr>
              <a:t>filsafat </a:t>
            </a:r>
            <a:r>
              <a:rPr sz="3450" b="1" spc="-5" dirty="0">
                <a:latin typeface="Calibri"/>
                <a:cs typeface="Calibri"/>
              </a:rPr>
              <a:t>yang </a:t>
            </a:r>
            <a:r>
              <a:rPr sz="3450" b="1" spc="-765" dirty="0">
                <a:latin typeface="Calibri"/>
                <a:cs typeface="Calibri"/>
              </a:rPr>
              <a:t> </a:t>
            </a:r>
            <a:r>
              <a:rPr sz="3450" b="1" dirty="0">
                <a:latin typeface="Calibri"/>
                <a:cs typeface="Calibri"/>
              </a:rPr>
              <a:t>membicarakan</a:t>
            </a:r>
            <a:r>
              <a:rPr sz="3450" b="1" spc="5" dirty="0">
                <a:latin typeface="Calibri"/>
                <a:cs typeface="Calibri"/>
              </a:rPr>
              <a:t> </a:t>
            </a:r>
            <a:r>
              <a:rPr sz="3450" b="1" spc="-5" dirty="0">
                <a:latin typeface="Calibri"/>
                <a:cs typeface="Calibri"/>
              </a:rPr>
              <a:t>tingkah </a:t>
            </a:r>
            <a:r>
              <a:rPr sz="3450" b="1" dirty="0">
                <a:latin typeface="Calibri"/>
                <a:cs typeface="Calibri"/>
              </a:rPr>
              <a:t>laku </a:t>
            </a:r>
            <a:r>
              <a:rPr sz="3450" b="1" spc="-10" dirty="0">
                <a:latin typeface="Calibri"/>
                <a:cs typeface="Calibri"/>
              </a:rPr>
              <a:t>atau </a:t>
            </a:r>
            <a:r>
              <a:rPr sz="3450" b="1" spc="-5" dirty="0">
                <a:latin typeface="Calibri"/>
                <a:cs typeface="Calibri"/>
              </a:rPr>
              <a:t> </a:t>
            </a:r>
            <a:r>
              <a:rPr sz="3450" b="1" dirty="0">
                <a:latin typeface="Calibri"/>
                <a:cs typeface="Calibri"/>
              </a:rPr>
              <a:t>perbuatan </a:t>
            </a:r>
            <a:r>
              <a:rPr sz="3450" b="1" spc="10" dirty="0">
                <a:latin typeface="Calibri"/>
                <a:cs typeface="Calibri"/>
              </a:rPr>
              <a:t>manusia dalam </a:t>
            </a:r>
            <a:r>
              <a:rPr sz="3450" b="1" spc="-5" dirty="0">
                <a:latin typeface="Calibri"/>
                <a:cs typeface="Calibri"/>
              </a:rPr>
              <a:t>hubungannya </a:t>
            </a:r>
            <a:r>
              <a:rPr sz="3450" b="1" spc="-765" dirty="0">
                <a:latin typeface="Calibri"/>
                <a:cs typeface="Calibri"/>
              </a:rPr>
              <a:t> </a:t>
            </a:r>
            <a:r>
              <a:rPr sz="3450" b="1" dirty="0">
                <a:latin typeface="Calibri"/>
                <a:cs typeface="Calibri"/>
              </a:rPr>
              <a:t>dengan </a:t>
            </a:r>
            <a:r>
              <a:rPr sz="3450" b="1" spc="5" dirty="0">
                <a:latin typeface="Calibri"/>
                <a:cs typeface="Calibri"/>
              </a:rPr>
              <a:t>baik </a:t>
            </a:r>
            <a:r>
              <a:rPr sz="3450" b="1" spc="10" dirty="0">
                <a:latin typeface="Calibri"/>
                <a:cs typeface="Calibri"/>
              </a:rPr>
              <a:t>dan buruk </a:t>
            </a:r>
            <a:r>
              <a:rPr sz="3450" b="1" dirty="0">
                <a:latin typeface="Calibri"/>
                <a:cs typeface="Calibri"/>
              </a:rPr>
              <a:t>(perbuatan, </a:t>
            </a:r>
            <a:r>
              <a:rPr sz="3450" b="1" spc="5" dirty="0">
                <a:latin typeface="Calibri"/>
                <a:cs typeface="Calibri"/>
              </a:rPr>
              <a:t> </a:t>
            </a:r>
            <a:r>
              <a:rPr sz="3450" b="1" spc="-5" dirty="0">
                <a:latin typeface="Calibri"/>
                <a:cs typeface="Calibri"/>
              </a:rPr>
              <a:t>tingkah</a:t>
            </a:r>
            <a:r>
              <a:rPr sz="3450" b="1" spc="5" dirty="0">
                <a:latin typeface="Calibri"/>
                <a:cs typeface="Calibri"/>
              </a:rPr>
              <a:t> </a:t>
            </a:r>
            <a:r>
              <a:rPr sz="3450" b="1" spc="-5" dirty="0">
                <a:latin typeface="Calibri"/>
                <a:cs typeface="Calibri"/>
              </a:rPr>
              <a:t>laku,</a:t>
            </a:r>
            <a:r>
              <a:rPr sz="3450" b="1" spc="5" dirty="0">
                <a:latin typeface="Calibri"/>
                <a:cs typeface="Calibri"/>
              </a:rPr>
              <a:t> </a:t>
            </a:r>
            <a:r>
              <a:rPr sz="3450" b="1" spc="-10" dirty="0">
                <a:latin typeface="Calibri"/>
                <a:cs typeface="Calibri"/>
              </a:rPr>
              <a:t>gerakan,</a:t>
            </a:r>
            <a:r>
              <a:rPr sz="3450" b="1" spc="5" dirty="0">
                <a:latin typeface="Calibri"/>
                <a:cs typeface="Calibri"/>
              </a:rPr>
              <a:t> </a:t>
            </a:r>
            <a:r>
              <a:rPr sz="3450" b="1" spc="-15" dirty="0">
                <a:latin typeface="Calibri"/>
                <a:cs typeface="Calibri"/>
              </a:rPr>
              <a:t>kata-kata)</a:t>
            </a:r>
            <a:endParaRPr sz="34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7F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634130"/>
            <a:ext cx="7771130" cy="317246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355600" marR="963294" indent="-342900">
              <a:lnSpc>
                <a:spcPts val="4790"/>
              </a:lnSpc>
              <a:spcBef>
                <a:spcPts val="265"/>
              </a:spcBef>
            </a:pPr>
            <a:r>
              <a:rPr sz="4000" b="1" spc="-45" dirty="0">
                <a:solidFill>
                  <a:srgbClr val="FFFFFF"/>
                </a:solidFill>
                <a:latin typeface="Calibri"/>
                <a:cs typeface="Calibri"/>
              </a:rPr>
              <a:t>Motif, </a:t>
            </a:r>
            <a:r>
              <a:rPr sz="4000" b="1" spc="-30" dirty="0">
                <a:solidFill>
                  <a:srgbClr val="FFFFFF"/>
                </a:solidFill>
                <a:latin typeface="Calibri"/>
                <a:cs typeface="Calibri"/>
              </a:rPr>
              <a:t>watak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suara hati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sulit </a:t>
            </a:r>
            <a:r>
              <a:rPr sz="4000" b="1" spc="-8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untuk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dinilai.</a:t>
            </a:r>
            <a:endParaRPr sz="4000">
              <a:latin typeface="Calibri"/>
              <a:cs typeface="Calibri"/>
            </a:endParaRPr>
          </a:p>
          <a:p>
            <a:pPr marL="355600" marR="5080" indent="-342900">
              <a:lnSpc>
                <a:spcPct val="99900"/>
              </a:lnSpc>
              <a:spcBef>
                <a:spcPts val="650"/>
              </a:spcBef>
            </a:pP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Tingkah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laku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dikerjakan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dengan </a:t>
            </a:r>
            <a:r>
              <a:rPr sz="4000" b="1" spc="-8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30" dirty="0">
                <a:solidFill>
                  <a:srgbClr val="FFFFFF"/>
                </a:solidFill>
                <a:latin typeface="Calibri"/>
                <a:cs typeface="Calibri"/>
              </a:rPr>
              <a:t>kesadaran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sajalah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dapat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dinilai.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6954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33800"/>
            <a:ext cx="7152005" cy="449072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Kenneth</a:t>
            </a:r>
            <a:r>
              <a:rPr sz="40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E.</a:t>
            </a:r>
            <a:r>
              <a:rPr sz="40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Anderson</a:t>
            </a:r>
            <a:endParaRPr sz="4000">
              <a:latin typeface="Calibri"/>
              <a:cs typeface="Calibri"/>
            </a:endParaRPr>
          </a:p>
          <a:p>
            <a:pPr marL="355600" marR="5080" indent="-342900">
              <a:lnSpc>
                <a:spcPct val="99900"/>
              </a:lnSpc>
              <a:spcBef>
                <a:spcPts val="795"/>
              </a:spcBef>
            </a:pP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“Etika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adalah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 suatu studi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tentang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nilai-nilai dan landasan bagi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penerapannya.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Ini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bersangkutan </a:t>
            </a:r>
            <a:r>
              <a:rPr sz="4000" b="1" spc="-8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dengan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30" dirty="0">
                <a:solidFill>
                  <a:srgbClr val="FFFFFF"/>
                </a:solidFill>
                <a:latin typeface="Calibri"/>
                <a:cs typeface="Calibri"/>
              </a:rPr>
              <a:t>pernyataan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40" dirty="0">
                <a:solidFill>
                  <a:srgbClr val="FFFFFF"/>
                </a:solidFill>
                <a:latin typeface="Calibri"/>
                <a:cs typeface="Calibri"/>
              </a:rPr>
              <a:t>‘apa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itu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kebaikan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30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keburukan,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 dan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bagaimana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 seharusnya’ </a:t>
            </a:r>
            <a:r>
              <a:rPr sz="4000" b="1" dirty="0">
                <a:solidFill>
                  <a:srgbClr val="FFFFFF"/>
                </a:solidFill>
                <a:latin typeface="Calibri"/>
                <a:cs typeface="Calibri"/>
              </a:rPr>
              <a:t>“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BF4F4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33800"/>
            <a:ext cx="7153275" cy="327279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90"/>
              </a:spcBef>
            </a:pP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Frans</a:t>
            </a:r>
            <a:r>
              <a:rPr sz="40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von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Magnis</a:t>
            </a:r>
            <a:r>
              <a:rPr sz="40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S.</a:t>
            </a:r>
            <a:endParaRPr sz="4000">
              <a:latin typeface="Calibri"/>
              <a:cs typeface="Calibri"/>
            </a:endParaRPr>
          </a:p>
          <a:p>
            <a:pPr marL="355600" marR="5080" indent="-342900">
              <a:lnSpc>
                <a:spcPct val="99900"/>
              </a:lnSpc>
              <a:spcBef>
                <a:spcPts val="795"/>
              </a:spcBef>
            </a:pP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“Etika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adalah 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penyelidikan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filsafat </a:t>
            </a:r>
            <a:r>
              <a:rPr sz="4000" b="1" spc="-8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tentang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bidang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mengenai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kewajiban-kewajiban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manusia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FFFFFF"/>
                </a:solidFill>
                <a:latin typeface="Calibri"/>
                <a:cs typeface="Calibri"/>
              </a:rPr>
              <a:t>tentang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 yang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baik</a:t>
            </a:r>
            <a:r>
              <a:rPr sz="40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4000" b="1" spc="-5" dirty="0">
                <a:solidFill>
                  <a:srgbClr val="FFFFFF"/>
                </a:solidFill>
                <a:latin typeface="Calibri"/>
                <a:cs typeface="Calibri"/>
              </a:rPr>
              <a:t>buruk”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7F63A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57676"/>
            <a:ext cx="8052434" cy="449707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3050" b="1" spc="-30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mengandung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pengertian:</a:t>
            </a:r>
            <a:endParaRPr sz="3050">
              <a:latin typeface="Calibri"/>
              <a:cs typeface="Calibri"/>
            </a:endParaRPr>
          </a:p>
          <a:p>
            <a:pPr marL="575945" marR="5080" indent="-563880">
              <a:lnSpc>
                <a:spcPts val="3640"/>
              </a:lnSpc>
              <a:spcBef>
                <a:spcPts val="730"/>
              </a:spcBef>
              <a:buAutoNum type="arabicPeriod"/>
              <a:tabLst>
                <a:tab pos="575945" algn="l"/>
                <a:tab pos="576580" algn="l"/>
              </a:tabLst>
            </a:pPr>
            <a:r>
              <a:rPr sz="3050" b="1" spc="-30" dirty="0">
                <a:solidFill>
                  <a:srgbClr val="FFFFFF"/>
                </a:solidFill>
                <a:latin typeface="Calibri"/>
                <a:cs typeface="Calibri"/>
              </a:rPr>
              <a:t>Kata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etika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dipakai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dalam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arti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nilai-nilai/norma- </a:t>
            </a:r>
            <a:r>
              <a:rPr sz="3050" b="1" spc="-6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norma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moral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 yg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menjadi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pegangan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seseorang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suatu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kelompok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dalam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mengatur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tingkah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30" dirty="0">
                <a:solidFill>
                  <a:srgbClr val="FFFFFF"/>
                </a:solidFill>
                <a:latin typeface="Calibri"/>
                <a:cs typeface="Calibri"/>
              </a:rPr>
              <a:t>lakunya</a:t>
            </a:r>
            <a:endParaRPr sz="3050">
              <a:latin typeface="Calibri"/>
              <a:cs typeface="Calibri"/>
            </a:endParaRPr>
          </a:p>
          <a:p>
            <a:pPr marL="575945" marR="365760" indent="-563880">
              <a:lnSpc>
                <a:spcPts val="3640"/>
              </a:lnSpc>
              <a:spcBef>
                <a:spcPts val="610"/>
              </a:spcBef>
              <a:buAutoNum type="arabicPeriod"/>
              <a:tabLst>
                <a:tab pos="575945" algn="l"/>
                <a:tab pos="576580" algn="l"/>
              </a:tabLst>
            </a:pPr>
            <a:r>
              <a:rPr sz="3050" b="1" spc="-30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berarti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kumpulan</a:t>
            </a:r>
            <a:r>
              <a:rPr sz="305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asas</a:t>
            </a:r>
            <a:r>
              <a:rPr sz="305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305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nilai</a:t>
            </a:r>
            <a:r>
              <a:rPr sz="305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moral, </a:t>
            </a:r>
            <a:r>
              <a:rPr sz="3050" b="1" spc="-6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misalnya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35" dirty="0">
                <a:solidFill>
                  <a:srgbClr val="FFFFFF"/>
                </a:solidFill>
                <a:latin typeface="Calibri"/>
                <a:cs typeface="Calibri"/>
              </a:rPr>
              <a:t>kode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etik</a:t>
            </a:r>
            <a:endParaRPr sz="3050">
              <a:latin typeface="Calibri"/>
              <a:cs typeface="Calibri"/>
            </a:endParaRPr>
          </a:p>
          <a:p>
            <a:pPr marL="575945" marR="360045" indent="-563880">
              <a:lnSpc>
                <a:spcPct val="100000"/>
              </a:lnSpc>
              <a:spcBef>
                <a:spcPts val="470"/>
              </a:spcBef>
              <a:buAutoNum type="arabicPeriod"/>
              <a:tabLst>
                <a:tab pos="575945" algn="l"/>
                <a:tab pos="576580" algn="l"/>
              </a:tabLst>
            </a:pPr>
            <a:r>
              <a:rPr sz="3050" b="1" spc="-30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merupakan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ilmu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tentang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baik</a:t>
            </a:r>
            <a:r>
              <a:rPr sz="305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3050" b="1" spc="-6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2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3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050" b="1" spc="-10" dirty="0">
                <a:solidFill>
                  <a:srgbClr val="FFFFFF"/>
                </a:solidFill>
                <a:latin typeface="Calibri"/>
                <a:cs typeface="Calibri"/>
              </a:rPr>
              <a:t>buruk.</a:t>
            </a:r>
            <a:endParaRPr sz="305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1"/>
            <a:ext cx="8267700" cy="4583430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9ABA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52850"/>
            <a:ext cx="7934959" cy="3681729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740"/>
              </a:spcBef>
            </a:pPr>
            <a:r>
              <a:rPr sz="3200" b="1" spc="-15" dirty="0">
                <a:solidFill>
                  <a:srgbClr val="FFFFFF"/>
                </a:solidFill>
                <a:latin typeface="Calibri"/>
                <a:cs typeface="Calibri"/>
              </a:rPr>
              <a:t>Obyek</a:t>
            </a:r>
            <a:r>
              <a:rPr sz="32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FFFFFF"/>
                </a:solidFill>
                <a:latin typeface="Calibri"/>
                <a:cs typeface="Calibri"/>
              </a:rPr>
              <a:t>etika:</a:t>
            </a:r>
            <a:endParaRPr sz="3200">
              <a:latin typeface="Calibri"/>
              <a:cs typeface="Calibri"/>
            </a:endParaRPr>
          </a:p>
          <a:p>
            <a:pPr marL="355600" marR="568960" indent="-342900">
              <a:lnSpc>
                <a:spcPct val="100000"/>
              </a:lnSpc>
              <a:spcBef>
                <a:spcPts val="640"/>
              </a:spcBef>
              <a:buClr>
                <a:srgbClr val="FFFFFF"/>
              </a:buClr>
              <a:buFont typeface="Calibri"/>
              <a:buAutoNum type="arabicPeriod"/>
              <a:tabLst>
                <a:tab pos="411480" algn="l"/>
              </a:tabLst>
            </a:pPr>
            <a:r>
              <a:rPr dirty="0"/>
              <a:t>	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Obyek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material—tingkah</a:t>
            </a:r>
            <a:r>
              <a:rPr sz="32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laku/perbuatan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manusia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(perbuatan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yang dilakukan secara </a:t>
            </a:r>
            <a:r>
              <a:rPr sz="3200" spc="-7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sadar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bebas)</a:t>
            </a:r>
            <a:endParaRPr sz="3200">
              <a:latin typeface="Calibri"/>
              <a:cs typeface="Calibri"/>
            </a:endParaRPr>
          </a:p>
          <a:p>
            <a:pPr marL="355600" marR="5080" indent="-342900" algn="just">
              <a:lnSpc>
                <a:spcPct val="100000"/>
              </a:lnSpc>
              <a:spcBef>
                <a:spcPts val="630"/>
              </a:spcBef>
              <a:buClr>
                <a:srgbClr val="FFFFFF"/>
              </a:buClr>
              <a:buFont typeface="Calibri"/>
              <a:buAutoNum type="arabicPeriod"/>
              <a:tabLst>
                <a:tab pos="411480" algn="l"/>
              </a:tabLst>
            </a:pPr>
            <a:r>
              <a:rPr dirty="0"/>
              <a:t>	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Obyek 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formal—kebaikan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3200" spc="-20" dirty="0">
                <a:solidFill>
                  <a:srgbClr val="FFFFFF"/>
                </a:solidFill>
                <a:latin typeface="Calibri"/>
                <a:cs typeface="Calibri"/>
              </a:rPr>
              <a:t>keburukan atau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bermoral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dan </a:t>
            </a:r>
            <a:r>
              <a:rPr sz="3200" spc="-10" dirty="0">
                <a:solidFill>
                  <a:srgbClr val="FFFFFF"/>
                </a:solidFill>
                <a:latin typeface="Calibri"/>
                <a:cs typeface="Calibri"/>
              </a:rPr>
              <a:t>tidak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bermoral </a:t>
            </a:r>
            <a:r>
              <a:rPr sz="3200" spc="-5" dirty="0">
                <a:solidFill>
                  <a:srgbClr val="FFFFFF"/>
                </a:solidFill>
                <a:latin typeface="Calibri"/>
                <a:cs typeface="Calibri"/>
              </a:rPr>
              <a:t>dari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tingkah laku </a:t>
            </a:r>
            <a:r>
              <a:rPr sz="3200" spc="-7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200" spc="-15" dirty="0">
                <a:solidFill>
                  <a:srgbClr val="FFFFFF"/>
                </a:solidFill>
                <a:latin typeface="Calibri"/>
                <a:cs typeface="Calibri"/>
              </a:rPr>
              <a:t>tersebut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438151" y="1582060"/>
            <a:ext cx="8267700" cy="5123539"/>
            <a:chOff x="438151" y="1582061"/>
            <a:chExt cx="8267700" cy="4583430"/>
          </a:xfrm>
        </p:grpSpPr>
        <p:sp>
          <p:nvSpPr>
            <p:cNvPr id="3" name="object 3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8229600" y="0"/>
                  </a:moveTo>
                  <a:lnTo>
                    <a:pt x="0" y="0"/>
                  </a:lnTo>
                  <a:lnTo>
                    <a:pt x="0" y="4525009"/>
                  </a:lnTo>
                  <a:lnTo>
                    <a:pt x="4114800" y="4525009"/>
                  </a:lnTo>
                  <a:lnTo>
                    <a:pt x="8229600" y="4525009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4E80B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57199" y="1601110"/>
              <a:ext cx="8229600" cy="4525010"/>
            </a:xfrm>
            <a:custGeom>
              <a:avLst/>
              <a:gdLst/>
              <a:ahLst/>
              <a:cxnLst/>
              <a:rect l="l" t="t" r="r" b="b"/>
              <a:pathLst>
                <a:path w="8229600" h="4525010">
                  <a:moveTo>
                    <a:pt x="4114800" y="4525009"/>
                  </a:moveTo>
                  <a:lnTo>
                    <a:pt x="0" y="4525009"/>
                  </a:lnTo>
                  <a:lnTo>
                    <a:pt x="0" y="0"/>
                  </a:lnTo>
                  <a:lnTo>
                    <a:pt x="8229600" y="0"/>
                  </a:lnTo>
                  <a:lnTo>
                    <a:pt x="8229600" y="4525009"/>
                  </a:lnTo>
                  <a:lnTo>
                    <a:pt x="4114800" y="4525009"/>
                  </a:lnTo>
                  <a:close/>
                </a:path>
              </a:pathLst>
            </a:custGeom>
            <a:ln w="38097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535940" y="1560977"/>
            <a:ext cx="8066405" cy="4962897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262890" indent="-250190">
              <a:lnSpc>
                <a:spcPct val="100000"/>
              </a:lnSpc>
              <a:spcBef>
                <a:spcPts val="695"/>
              </a:spcBef>
              <a:buClr>
                <a:srgbClr val="FFFFFF"/>
              </a:buClr>
              <a:buFont typeface="Arial MT"/>
              <a:buChar char="•"/>
              <a:tabLst>
                <a:tab pos="262890" algn="l"/>
              </a:tabLst>
            </a:pPr>
            <a:r>
              <a:rPr lang="en-GB" sz="2900" b="1" u="sng" spc="-10" dirty="0" err="1">
                <a:solidFill>
                  <a:srgbClr val="FFFFFF"/>
                </a:solidFill>
                <a:latin typeface="Calibri"/>
                <a:cs typeface="Calibri"/>
              </a:rPr>
              <a:t>Perbedaan</a:t>
            </a:r>
            <a:r>
              <a:rPr lang="en-GB" sz="2900" b="1" u="sng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GB" sz="2900" b="1" u="sng" spc="-10" dirty="0" err="1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r>
              <a:rPr lang="en-GB" sz="2900" b="1" u="sng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GB" sz="2900" b="1" u="sng" spc="-10" dirty="0" err="1">
                <a:solidFill>
                  <a:srgbClr val="FFFFFF"/>
                </a:solidFill>
                <a:latin typeface="Calibri"/>
                <a:cs typeface="Calibri"/>
              </a:rPr>
              <a:t>dengan</a:t>
            </a:r>
            <a:r>
              <a:rPr lang="en-GB" sz="2900" b="1" u="sng" spc="-10" dirty="0">
                <a:solidFill>
                  <a:srgbClr val="FFFFFF"/>
                </a:solidFill>
                <a:latin typeface="Calibri"/>
                <a:cs typeface="Calibri"/>
              </a:rPr>
              <a:t> M</a:t>
            </a:r>
            <a:r>
              <a:rPr sz="2900" b="1" u="sng" spc="-10" dirty="0">
                <a:solidFill>
                  <a:srgbClr val="FFFFFF"/>
                </a:solidFill>
                <a:latin typeface="Calibri"/>
                <a:cs typeface="Calibri"/>
              </a:rPr>
              <a:t>oral</a:t>
            </a:r>
            <a:endParaRPr lang="en-GB" sz="2900" b="1" u="sng" spc="-1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262890" indent="-250190">
              <a:lnSpc>
                <a:spcPct val="100000"/>
              </a:lnSpc>
              <a:spcBef>
                <a:spcPts val="695"/>
              </a:spcBef>
              <a:buClr>
                <a:srgbClr val="FFFFFF"/>
              </a:buClr>
              <a:buFont typeface="Arial MT"/>
              <a:buChar char="•"/>
              <a:tabLst>
                <a:tab pos="262890" algn="l"/>
              </a:tabLst>
            </a:pPr>
            <a:r>
              <a:rPr lang="en-ID" sz="2900" b="1" spc="-10" dirty="0">
                <a:solidFill>
                  <a:srgbClr val="FFFFFF"/>
                </a:solidFill>
                <a:latin typeface="Calibri"/>
                <a:cs typeface="Calibri"/>
              </a:rPr>
              <a:t>Moral</a:t>
            </a:r>
            <a:endParaRPr sz="2900" dirty="0">
              <a:latin typeface="Calibri"/>
              <a:cs typeface="Calibri"/>
            </a:endParaRPr>
          </a:p>
          <a:p>
            <a:pPr marL="262255" marR="512445" indent="1270">
              <a:lnSpc>
                <a:spcPct val="100000"/>
              </a:lnSpc>
              <a:spcBef>
                <a:spcPts val="600"/>
              </a:spcBef>
            </a:pP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Berasal 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dari </a:t>
            </a:r>
            <a:r>
              <a:rPr sz="2900" b="1" spc="-15" dirty="0">
                <a:solidFill>
                  <a:srgbClr val="FFFFFF"/>
                </a:solidFill>
                <a:latin typeface="Calibri"/>
                <a:cs typeface="Calibri"/>
              </a:rPr>
              <a:t>kata </a:t>
            </a: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Latin 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‘Mos’ 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(jamaknya mores), </a:t>
            </a:r>
            <a:r>
              <a:rPr sz="2900" b="1" spc="-6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berarti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adat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atau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20" dirty="0">
                <a:solidFill>
                  <a:srgbClr val="FFFFFF"/>
                </a:solidFill>
                <a:latin typeface="Calibri"/>
                <a:cs typeface="Calibri"/>
              </a:rPr>
              <a:t>cara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 hidup</a:t>
            </a:r>
            <a:endParaRPr sz="2900" dirty="0">
              <a:latin typeface="Calibri"/>
              <a:cs typeface="Calibri"/>
            </a:endParaRPr>
          </a:p>
          <a:p>
            <a:pPr marL="262255" marR="770890" indent="-250190">
              <a:lnSpc>
                <a:spcPct val="100600"/>
              </a:lnSpc>
              <a:spcBef>
                <a:spcPts val="590"/>
              </a:spcBef>
            </a:pPr>
            <a:r>
              <a:rPr lang="en-US" sz="2900" b="1" spc="-15" dirty="0" smtClean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2900" b="1" spc="-15" smtClean="0">
                <a:solidFill>
                  <a:srgbClr val="FFFFFF"/>
                </a:solidFill>
                <a:latin typeface="Calibri"/>
                <a:cs typeface="Calibri"/>
              </a:rPr>
              <a:t>Etika 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dan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moral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sama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15" dirty="0">
                <a:solidFill>
                  <a:srgbClr val="FFFFFF"/>
                </a:solidFill>
                <a:latin typeface="Calibri"/>
                <a:cs typeface="Calibri"/>
              </a:rPr>
              <a:t>artinya,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tetapi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 dalam </a:t>
            </a:r>
            <a:r>
              <a:rPr sz="29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pemakaian sehari-hari 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ada 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sedikit perbedaan, </a:t>
            </a:r>
            <a:r>
              <a:rPr sz="2900" b="1" spc="-6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yaitu:</a:t>
            </a:r>
            <a:endParaRPr sz="2900" dirty="0">
              <a:latin typeface="Calibri"/>
              <a:cs typeface="Calibri"/>
            </a:endParaRPr>
          </a:p>
          <a:p>
            <a:pPr marL="262890" indent="-250190">
              <a:lnSpc>
                <a:spcPct val="100000"/>
              </a:lnSpc>
              <a:spcBef>
                <a:spcPts val="600"/>
              </a:spcBef>
              <a:buFont typeface="Arial MT"/>
              <a:buChar char="-"/>
              <a:tabLst>
                <a:tab pos="262890" algn="l"/>
              </a:tabLst>
            </a:pP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Moral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dipakai</a:t>
            </a:r>
            <a:r>
              <a:rPr sz="29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untuk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perbuatan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yang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sedang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dinilai</a:t>
            </a:r>
            <a:endParaRPr sz="2900" dirty="0">
              <a:latin typeface="Calibri"/>
              <a:cs typeface="Calibri"/>
            </a:endParaRPr>
          </a:p>
          <a:p>
            <a:pPr marL="262255" marR="476884" indent="-250190">
              <a:lnSpc>
                <a:spcPct val="100299"/>
              </a:lnSpc>
              <a:spcBef>
                <a:spcPts val="590"/>
              </a:spcBef>
              <a:buFont typeface="Arial MT"/>
              <a:buChar char="-"/>
              <a:tabLst>
                <a:tab pos="262890" algn="l"/>
              </a:tabLst>
            </a:pPr>
            <a:r>
              <a:rPr sz="2900" b="1" spc="-15" dirty="0">
                <a:solidFill>
                  <a:srgbClr val="FFFFFF"/>
                </a:solidFill>
                <a:latin typeface="Calibri"/>
                <a:cs typeface="Calibri"/>
              </a:rPr>
              <a:t>Etika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dipakai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untuk 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pengkajian</a:t>
            </a:r>
            <a:r>
              <a:rPr sz="290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sistem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dirty="0">
                <a:solidFill>
                  <a:srgbClr val="FFFFFF"/>
                </a:solidFill>
                <a:latin typeface="Calibri"/>
                <a:cs typeface="Calibri"/>
              </a:rPr>
              <a:t>nilai</a:t>
            </a:r>
            <a:r>
              <a:rPr sz="29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-10" dirty="0">
                <a:solidFill>
                  <a:srgbClr val="FFFFFF"/>
                </a:solidFill>
                <a:latin typeface="Calibri"/>
                <a:cs typeface="Calibri"/>
              </a:rPr>
              <a:t>yang </a:t>
            </a:r>
            <a:r>
              <a:rPr sz="2900" b="1" spc="-6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900" b="1" spc="5" dirty="0">
                <a:solidFill>
                  <a:srgbClr val="FFFFFF"/>
                </a:solidFill>
                <a:latin typeface="Calibri"/>
                <a:cs typeface="Calibri"/>
              </a:rPr>
              <a:t>ada</a:t>
            </a:r>
            <a:endParaRPr sz="29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410</TotalTime>
  <Words>785</Words>
  <Application>Microsoft Office PowerPoint</Application>
  <PresentationFormat>On-screen Show (4:3)</PresentationFormat>
  <Paragraphs>95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ETIKA (FILSAFAT MORAL)</vt:lpstr>
      <vt:lpstr>AKSIOLOGI</vt:lpstr>
      <vt:lpstr>1. Pengertian Etika, Moral dan Norma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Deskriptif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 (FILSAFAT MORAL)</dc:title>
  <dc:creator>dian harmaningsih</dc:creator>
  <cp:lastModifiedBy>User</cp:lastModifiedBy>
  <cp:revision>24</cp:revision>
  <dcterms:created xsi:type="dcterms:W3CDTF">2022-10-26T13:40:46Z</dcterms:created>
  <dcterms:modified xsi:type="dcterms:W3CDTF">2025-11-03T06:53:34Z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2020-10-14T00:00:00Z</vt:filetime>
  </property>
  <property fmtid="{D5CDD505-2E9C-101B-9397-08002B2CF9AE}" pid="3" name="Creator">
    <vt:lpwstr>Impress</vt:lpwstr>
  </property>
  <property fmtid="{D5CDD505-2E9C-101B-9397-08002B2CF9AE}" pid="4" name="LastSaved">
    <vt:filetime>2020-10-14T00:00:00Z</vt:filetime>
  </property>
</Properties>
</file>